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2" r:id="rId4"/>
  </p:sldMasterIdLst>
  <p:notesMasterIdLst>
    <p:notesMasterId r:id="rId39"/>
  </p:notesMasterIdLst>
  <p:handoutMasterIdLst>
    <p:handoutMasterId r:id="rId40"/>
  </p:handoutMasterIdLst>
  <p:sldIdLst>
    <p:sldId id="347" r:id="rId5"/>
    <p:sldId id="348" r:id="rId6"/>
    <p:sldId id="387" r:id="rId7"/>
    <p:sldId id="349" r:id="rId8"/>
    <p:sldId id="351" r:id="rId9"/>
    <p:sldId id="391" r:id="rId10"/>
    <p:sldId id="392" r:id="rId11"/>
    <p:sldId id="397" r:id="rId12"/>
    <p:sldId id="353" r:id="rId13"/>
    <p:sldId id="354" r:id="rId14"/>
    <p:sldId id="360" r:id="rId15"/>
    <p:sldId id="388" r:id="rId16"/>
    <p:sldId id="381" r:id="rId17"/>
    <p:sldId id="390" r:id="rId18"/>
    <p:sldId id="394" r:id="rId19"/>
    <p:sldId id="395" r:id="rId20"/>
    <p:sldId id="389" r:id="rId21"/>
    <p:sldId id="356" r:id="rId22"/>
    <p:sldId id="357" r:id="rId23"/>
    <p:sldId id="384" r:id="rId24"/>
    <p:sldId id="372" r:id="rId25"/>
    <p:sldId id="373" r:id="rId26"/>
    <p:sldId id="374" r:id="rId27"/>
    <p:sldId id="385" r:id="rId28"/>
    <p:sldId id="366" r:id="rId29"/>
    <p:sldId id="398" r:id="rId30"/>
    <p:sldId id="367" r:id="rId31"/>
    <p:sldId id="368" r:id="rId32"/>
    <p:sldId id="369" r:id="rId33"/>
    <p:sldId id="370" r:id="rId34"/>
    <p:sldId id="376" r:id="rId35"/>
    <p:sldId id="375" r:id="rId36"/>
    <p:sldId id="377" r:id="rId37"/>
    <p:sldId id="380" r:id="rId38"/>
  </p:sldIdLst>
  <p:sldSz cx="9906000" cy="6858000" type="A4"/>
  <p:notesSz cx="6811963" cy="9942513"/>
  <p:defaultTextStyle>
    <a:defPPr>
      <a:defRPr lang="de-CH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>
          <p15:clr>
            <a:srgbClr val="A4A3A4"/>
          </p15:clr>
        </p15:guide>
        <p15:guide id="2" pos="214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0490C"/>
    <a:srgbClr val="B386E3"/>
    <a:srgbClr val="080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8D0F8E-3311-45E4-88FA-975EBB0DA3ED}" v="29" dt="2021-08-24T17:35:09.838"/>
    <p1510:client id="{BF92DA4C-9DF4-407D-9698-9CB64C99FD9D}" v="11" dt="2021-08-24T12:35:48.0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32" autoAdjust="0"/>
    <p:restoredTop sz="86257" autoAdjust="0"/>
  </p:normalViewPr>
  <p:slideViewPr>
    <p:cSldViewPr>
      <p:cViewPr varScale="1">
        <p:scale>
          <a:sx n="74" d="100"/>
          <a:sy n="74" d="100"/>
        </p:scale>
        <p:origin x="1560" y="67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3132" y="90"/>
      </p:cViewPr>
      <p:guideLst>
        <p:guide orient="horz" pos="3131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8536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3D8C95D-2317-4033-B9B1-4390F8855699}" type="datetimeFigureOut">
              <a:rPr lang="de-CH"/>
              <a:pPr>
                <a:defRPr/>
              </a:pPr>
              <a:t>25.08.2021</a:t>
            </a:fld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8536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FAA8065-B464-49D2-ADD3-3DF81AEA21D8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1246970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BEE9C64-7BFF-47F1-BC9D-399590C101F5}" type="datetimeFigureOut">
              <a:rPr lang="de-CH"/>
              <a:pPr>
                <a:defRPr/>
              </a:pPr>
              <a:t>25.08.2021</a:t>
            </a:fld>
            <a:endParaRPr lang="de-CH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746125"/>
            <a:ext cx="5383213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CH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1197" y="4722694"/>
            <a:ext cx="544957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8536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54A8F78-D8CD-4C83-8B3B-4AC174F7E106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5664946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656751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Broschüre „Informationen</a:t>
            </a:r>
            <a:r>
              <a:rPr lang="de-CH" baseline="0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 für Eltern“: Seiten 8 und 10</a:t>
            </a:r>
            <a:endParaRPr lang="de-CH" dirty="0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483133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Broschüre „Informationen</a:t>
            </a:r>
            <a:r>
              <a:rPr lang="de-CH" baseline="0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 für Eltern“: Seiten 10</a:t>
            </a:r>
            <a:endParaRPr lang="de-CH" dirty="0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469274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Broschüre „Informationen</a:t>
            </a:r>
            <a:r>
              <a:rPr lang="de-CH" baseline="0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 für Eltern“: Seite 8</a:t>
            </a:r>
            <a:endParaRPr lang="de-CH" dirty="0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63635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Broschüre „Informationen</a:t>
            </a:r>
            <a:r>
              <a:rPr lang="de-CH" baseline="0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 für Eltern“: Seite 5</a:t>
            </a:r>
            <a:endParaRPr lang="de-CH" dirty="0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807444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Broschüre „Informationen</a:t>
            </a:r>
            <a:r>
              <a:rPr lang="de-CH" baseline="0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 für Eltern“: Seite 5</a:t>
            </a:r>
            <a:endParaRPr lang="de-CH" dirty="0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63778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Broschüre „Informationen</a:t>
            </a:r>
            <a:r>
              <a:rPr lang="de-CH" baseline="0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 für Eltern“: Seite 6</a:t>
            </a:r>
            <a:endParaRPr lang="de-CH" dirty="0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958617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Broschüre „Informationen</a:t>
            </a:r>
            <a:r>
              <a:rPr lang="de-CH" baseline="0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 für Eltern“: Seite 7</a:t>
            </a:r>
            <a:endParaRPr lang="de-CH" dirty="0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647320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Broschüre „Informationen</a:t>
            </a:r>
            <a:r>
              <a:rPr lang="de-CH" baseline="0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 für Eltern“: Seite 7</a:t>
            </a:r>
            <a:endParaRPr lang="de-CH" dirty="0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152220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Broschüre „Informationen</a:t>
            </a:r>
            <a:r>
              <a:rPr lang="de-CH" baseline="0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 für Eltern“: Seite 12</a:t>
            </a:r>
            <a:endParaRPr lang="de-CH" dirty="0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890505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Broschüre „Informationen</a:t>
            </a:r>
            <a:r>
              <a:rPr lang="de-CH" baseline="0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 für Eltern“: Seite 9</a:t>
            </a:r>
            <a:endParaRPr lang="de-CH" dirty="0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00952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CH" dirty="0">
                <a:latin typeface="Arial"/>
                <a:ea typeface="ＭＳ Ｐゴシック"/>
                <a:cs typeface="Arial"/>
              </a:rPr>
              <a:t>Broschüre „Informationen</a:t>
            </a:r>
            <a:r>
              <a:rPr lang="de-CH" baseline="0" dirty="0">
                <a:latin typeface="Arial"/>
                <a:ea typeface="ＭＳ Ｐゴシック"/>
                <a:cs typeface="Arial"/>
              </a:rPr>
              <a:t> für Eltern“: Seiten 2-3</a:t>
            </a:r>
            <a:br>
              <a:rPr lang="de-CH" dirty="0">
                <a:latin typeface="Arial"/>
                <a:ea typeface="ＭＳ Ｐゴシック"/>
                <a:cs typeface="Arial"/>
              </a:rPr>
            </a:br>
            <a:r>
              <a:rPr lang="de-CH" dirty="0"/>
              <a:t>Quellen: </a:t>
            </a:r>
            <a:endParaRPr lang="de-CH" dirty="0">
              <a:latin typeface="Arial" pitchFamily="-84" charset="0"/>
              <a:ea typeface="ＭＳ Ｐゴシック" pitchFamily="-84" charset="-128"/>
              <a:cs typeface="Arial"/>
            </a:endParaRPr>
          </a:p>
          <a:p>
            <a:pPr>
              <a:defRPr/>
            </a:pPr>
            <a:r>
              <a:rPr lang="de-CH" dirty="0">
                <a:cs typeface="Calibri"/>
              </a:rPr>
              <a:t>1 </a:t>
            </a:r>
            <a:r>
              <a:rPr lang="de-CH" dirty="0" err="1"/>
              <a:t>Spolsky</a:t>
            </a:r>
            <a:r>
              <a:rPr lang="de-CH" dirty="0"/>
              <a:t>, Bernard, 1990. </a:t>
            </a:r>
            <a:r>
              <a:rPr lang="de-CH" i="1" dirty="0" err="1"/>
              <a:t>Conditions</a:t>
            </a:r>
            <a:r>
              <a:rPr lang="de-CH" i="1" dirty="0"/>
              <a:t> </a:t>
            </a:r>
            <a:r>
              <a:rPr lang="de-CH" i="1" dirty="0" err="1"/>
              <a:t>for</a:t>
            </a:r>
            <a:r>
              <a:rPr lang="de-CH" i="1" dirty="0"/>
              <a:t> </a:t>
            </a:r>
            <a:r>
              <a:rPr lang="de-CH" i="1" dirty="0" err="1"/>
              <a:t>second</a:t>
            </a:r>
            <a:r>
              <a:rPr lang="de-CH" i="1" dirty="0"/>
              <a:t> </a:t>
            </a:r>
            <a:r>
              <a:rPr lang="de-CH" i="1" dirty="0" err="1"/>
              <a:t>language</a:t>
            </a:r>
            <a:r>
              <a:rPr lang="de-CH" i="1" dirty="0"/>
              <a:t> </a:t>
            </a:r>
            <a:r>
              <a:rPr lang="de-CH" i="1" dirty="0" err="1"/>
              <a:t>learning</a:t>
            </a:r>
            <a:r>
              <a:rPr lang="de-CH" i="1" dirty="0"/>
              <a:t>: </a:t>
            </a:r>
            <a:r>
              <a:rPr lang="de-CH" i="1" dirty="0" err="1"/>
              <a:t>Introduction</a:t>
            </a:r>
            <a:r>
              <a:rPr lang="de-CH" i="1" dirty="0"/>
              <a:t> </a:t>
            </a:r>
            <a:r>
              <a:rPr lang="de-CH" i="1" dirty="0" err="1"/>
              <a:t>to</a:t>
            </a:r>
            <a:r>
              <a:rPr lang="de-CH" i="1" dirty="0"/>
              <a:t> a </a:t>
            </a:r>
            <a:r>
              <a:rPr lang="de-CH" i="1" dirty="0" err="1"/>
              <a:t>general</a:t>
            </a:r>
            <a:r>
              <a:rPr lang="de-CH" i="1" dirty="0"/>
              <a:t> </a:t>
            </a:r>
            <a:r>
              <a:rPr lang="de-CH" i="1" dirty="0" err="1"/>
              <a:t>theory</a:t>
            </a:r>
            <a:r>
              <a:rPr lang="de-CH" dirty="0"/>
              <a:t>. 2. Auflage. Oxford: Oxford University Press. ISBN 978-0-19-437063-9</a:t>
            </a:r>
            <a:endParaRPr lang="en-US" dirty="0"/>
          </a:p>
          <a:p>
            <a:pPr>
              <a:defRPr/>
            </a:pPr>
            <a:r>
              <a:rPr lang="de-CH" dirty="0"/>
              <a:t>2 Kersten, Kristin, 2018. Einflussfaktoren im bilingualen Fremdsprachenerwerb. In: Andreas Rohde und Anja K. </a:t>
            </a:r>
            <a:r>
              <a:rPr lang="de-CH" dirty="0" err="1"/>
              <a:t>Steinlen</a:t>
            </a:r>
            <a:r>
              <a:rPr lang="de-CH" dirty="0"/>
              <a:t>, Hrsg. </a:t>
            </a:r>
            <a:r>
              <a:rPr lang="de-CH" i="1" dirty="0"/>
              <a:t>Sprachenvielfalt als Ressource begreifen: Mehrsprachigkeit in bilingualen Kindertagesstätten und Schulen</a:t>
            </a:r>
            <a:r>
              <a:rPr lang="de-CH" dirty="0"/>
              <a:t>. Berlin: Dohrmann Verlag, S. 35–70. ISBN 978-3-938620-49-6</a:t>
            </a:r>
            <a:endParaRPr lang="de-CH" dirty="0">
              <a:latin typeface="Arial" pitchFamily="-84" charset="0"/>
              <a:ea typeface="ＭＳ Ｐゴシック" pitchFamily="-84" charset="-128"/>
              <a:cs typeface="Arial"/>
            </a:endParaRP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2479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Broschüre „Informationen</a:t>
            </a:r>
            <a:r>
              <a:rPr lang="de-CH" baseline="0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 für Eltern“: Seite 11</a:t>
            </a:r>
            <a:endParaRPr lang="de-CH" dirty="0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20800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Broschüre „Informationen</a:t>
            </a:r>
            <a:r>
              <a:rPr lang="de-CH" baseline="0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 für Eltern“: Seite 11</a:t>
            </a:r>
            <a:endParaRPr lang="de-CH" dirty="0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1467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Broschüre „Informationen</a:t>
            </a:r>
            <a:r>
              <a:rPr lang="de-CH" baseline="0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 für Eltern“: Seite 8</a:t>
            </a:r>
            <a:endParaRPr lang="de-CH" dirty="0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10568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86542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26055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Broschüre „Informationen</a:t>
            </a:r>
            <a:r>
              <a:rPr lang="de-CH" baseline="0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 für Eltern“: Seite 7</a:t>
            </a:r>
            <a:endParaRPr lang="de-CH" dirty="0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13708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Lehrplan</a:t>
            </a:r>
            <a:r>
              <a:rPr lang="de-DE" baseline="0" dirty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 Passepartout: Seite 9</a:t>
            </a:r>
            <a:endParaRPr lang="de-DE" dirty="0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85492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63000" y="974379"/>
            <a:ext cx="8580000" cy="5406949"/>
          </a:xfr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</p:txBody>
      </p:sp>
      <p:sp>
        <p:nvSpPr>
          <p:cNvPr id="9" name="Textfeld 8"/>
          <p:cNvSpPr txBox="1"/>
          <p:nvPr userDrawn="1"/>
        </p:nvSpPr>
        <p:spPr>
          <a:xfrm>
            <a:off x="662523" y="6381328"/>
            <a:ext cx="14101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B049847-F698-4780-8C27-FD9D08B5B5AB}" type="datetime1">
              <a:rPr lang="de-CH" sz="900" smtClean="0"/>
              <a:t>25.08.2021</a:t>
            </a:fld>
            <a:endParaRPr lang="de-CH" sz="900" dirty="0"/>
          </a:p>
        </p:txBody>
      </p:sp>
      <p:sp>
        <p:nvSpPr>
          <p:cNvPr id="10" name="Textfeld 9"/>
          <p:cNvSpPr txBox="1"/>
          <p:nvPr userDrawn="1"/>
        </p:nvSpPr>
        <p:spPr>
          <a:xfrm>
            <a:off x="7848055" y="6381328"/>
            <a:ext cx="14096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3AECBB0-EEFD-4800-8F69-FDADC2D665E6}" type="slidenum">
              <a:rPr lang="de-CH" sz="900" smtClean="0"/>
              <a:t>‹Nr.›</a:t>
            </a:fld>
            <a:endParaRPr lang="de-CH" sz="900" dirty="0"/>
          </a:p>
        </p:txBody>
      </p:sp>
    </p:spTree>
    <p:extLst>
      <p:ext uri="{BB962C8B-B14F-4D97-AF65-F5344CB8AC3E}">
        <p14:creationId xmlns:p14="http://schemas.microsoft.com/office/powerpoint/2010/main" val="2599527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 userDrawn="1"/>
        </p:nvSpPr>
        <p:spPr>
          <a:xfrm>
            <a:off x="663000" y="2520870"/>
            <a:ext cx="86589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600" b="1" dirty="0">
                <a:latin typeface="Arial" panose="020B0604020202020204" pitchFamily="34" charset="0"/>
                <a:cs typeface="Arial" panose="020B0604020202020204" pitchFamily="34" charset="0"/>
              </a:rPr>
              <a:t>Herzlichen Dank für die Aufmerksamkeit</a:t>
            </a:r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86"/>
          <a:stretch/>
        </p:blipFill>
        <p:spPr>
          <a:xfrm>
            <a:off x="712037" y="3237215"/>
            <a:ext cx="6825000" cy="2063530"/>
          </a:xfrm>
          <a:prstGeom prst="rect">
            <a:avLst/>
          </a:prstGeom>
        </p:spPr>
      </p:pic>
      <p:grpSp>
        <p:nvGrpSpPr>
          <p:cNvPr id="10" name="Gruppieren 9"/>
          <p:cNvGrpSpPr/>
          <p:nvPr userDrawn="1"/>
        </p:nvGrpSpPr>
        <p:grpSpPr>
          <a:xfrm>
            <a:off x="20638" y="0"/>
            <a:ext cx="9867000" cy="1512000"/>
            <a:chOff x="19050" y="0"/>
            <a:chExt cx="9108000" cy="1512000"/>
          </a:xfrm>
        </p:grpSpPr>
        <p:sp useBgFill="1">
          <p:nvSpPr>
            <p:cNvPr id="12" name="Rechteck 11"/>
            <p:cNvSpPr/>
            <p:nvPr userDrawn="1"/>
          </p:nvSpPr>
          <p:spPr>
            <a:xfrm>
              <a:off x="19050" y="0"/>
              <a:ext cx="9108000" cy="1080000"/>
            </a:xfrm>
            <a:prstGeom prst="rect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13" name="Grafik 1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9600" y="496800"/>
              <a:ext cx="1827360" cy="1015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2397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662523" y="401424"/>
            <a:ext cx="7410000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62523" y="975601"/>
            <a:ext cx="8580000" cy="5477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/>
              <a:t>Dritte </a:t>
            </a:r>
            <a:r>
              <a:rPr lang="de-CH" dirty="0"/>
              <a:t>Ebene</a:t>
            </a:r>
          </a:p>
        </p:txBody>
      </p:sp>
      <p:pic>
        <p:nvPicPr>
          <p:cNvPr id="7" name="Bild 6" descr="logo_klein_transparent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06846" y="274639"/>
            <a:ext cx="1203854" cy="6191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Gerade Verbindung 14"/>
          <p:cNvCxnSpPr/>
          <p:nvPr userDrawn="1"/>
        </p:nvCxnSpPr>
        <p:spPr>
          <a:xfrm flipH="1">
            <a:off x="663000" y="846798"/>
            <a:ext cx="7410000" cy="0"/>
          </a:xfrm>
          <a:prstGeom prst="line">
            <a:avLst/>
          </a:prstGeom>
          <a:ln w="6350" cmpd="sng">
            <a:solidFill>
              <a:srgbClr val="0A48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200"/>
            <a:ext cx="428086" cy="20162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66700" indent="-266700" algn="l" defTabSz="457200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"/>
        <a:defRPr sz="2200" kern="1200">
          <a:solidFill>
            <a:schemeClr val="tx1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"/>
        <a:defRPr kern="1200">
          <a:solidFill>
            <a:schemeClr val="tx1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657350" indent="-285750" algn="l" defTabSz="457200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Frutiger LT 45 Light" panose="020B0403030504020204" pitchFamily="34" charset="0"/>
          <a:ea typeface="MS PGothic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000feuilles.ch/multimedia/audiotracks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000feuilles.ch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serv88919410.secure-node.at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1000feuilles.ch/multimedia/digitale-magazine/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.google.com/store/apps/details?id=ch.schulverlagplus.millefeuilles" TargetMode="External"/><Relationship Id="rId2" Type="http://schemas.openxmlformats.org/officeDocument/2006/relationships/hyperlink" Target="https://apps.apple.com/ch/app/mille-feuilles/id1410812753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-fichier.ch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hyperlink" Target="https://play.google.com/store/apps/details?id=air.ch.schulverlag.fichier&amp;hl=de" TargetMode="External"/><Relationship Id="rId4" Type="http://schemas.openxmlformats.org/officeDocument/2006/relationships/hyperlink" Target="https://apps.apple.com/ch/app/fichier/id1016882810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000feuilles.ch/multimedia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0000">
              <a:schemeClr val="accent1">
                <a:lumMod val="45000"/>
                <a:lumOff val="55000"/>
              </a:schemeClr>
            </a:gs>
            <a:gs pos="100000">
              <a:srgbClr val="0070C0"/>
            </a:gs>
            <a:gs pos="100000">
              <a:schemeClr val="accent1">
                <a:lumMod val="30000"/>
                <a:lumOff val="7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022124" y="833424"/>
            <a:ext cx="7772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br>
              <a:rPr lang="de-CH" sz="3600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</a:br>
            <a:r>
              <a:rPr lang="de-CH" sz="4400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Mille feuilles 3</a:t>
            </a:r>
            <a:br>
              <a:rPr lang="de-CH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</a:br>
            <a:r>
              <a:rPr lang="de-CH" sz="2800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Information für Eltern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0F5F70A6-35F9-4F93-A4D0-4D36D04B6A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58670" y="2967024"/>
            <a:ext cx="2499307" cy="351329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911208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1600" kern="0" dirty="0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Materialien «Mille feuilles»</a:t>
            </a:r>
            <a:endParaRPr lang="de-CH" sz="1600" dirty="0">
              <a:solidFill>
                <a:srgbClr val="0807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82896" y="1773348"/>
            <a:ext cx="6666264" cy="2576412"/>
          </a:xfrm>
        </p:spPr>
        <p:txBody>
          <a:bodyPr/>
          <a:lstStyle/>
          <a:p>
            <a:pPr marL="0" indent="0">
              <a:buNone/>
            </a:pPr>
            <a:r>
              <a:rPr lang="de-CH" sz="2000" b="1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Digitale Materialien</a:t>
            </a:r>
            <a:br>
              <a:rPr lang="de-CH" sz="2000" b="1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</a:br>
            <a:endParaRPr lang="de-CH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>
              <a:lnSpc>
                <a:spcPct val="90000"/>
              </a:lnSpc>
            </a:pPr>
            <a:r>
              <a:rPr lang="de-CH" sz="2000" dirty="0">
                <a:solidFill>
                  <a:srgbClr val="080700"/>
                </a:solidFill>
                <a:latin typeface="Arial"/>
                <a:ea typeface="ＭＳ Ｐゴシック"/>
                <a:cs typeface="ＭＳ Ｐゴシック" pitchFamily="-84" charset="-128"/>
              </a:rPr>
              <a:t>Bilden das </a:t>
            </a:r>
            <a:br>
              <a:rPr lang="de-CH" sz="2000" dirty="0">
                <a:solidFill>
                  <a:srgbClr val="080700"/>
                </a:solidFill>
                <a:latin typeface="Arial"/>
                <a:ea typeface="ＭＳ Ｐゴシック"/>
                <a:cs typeface="ＭＳ Ｐゴシック" pitchFamily="-84" charset="-128"/>
              </a:rPr>
            </a:br>
            <a:r>
              <a:rPr lang="de-CH" sz="2000" dirty="0">
                <a:solidFill>
                  <a:srgbClr val="080700"/>
                </a:solidFill>
                <a:latin typeface="Arial"/>
                <a:ea typeface="ＭＳ Ｐゴシック"/>
                <a:cs typeface="ＭＳ Ｐゴシック" pitchFamily="-84" charset="-128"/>
              </a:rPr>
              <a:t>ganze </a:t>
            </a:r>
            <a:br>
              <a:rPr lang="de-CH" sz="2000" dirty="0">
                <a:solidFill>
                  <a:srgbClr val="080700"/>
                </a:solidFill>
                <a:latin typeface="Arial"/>
                <a:ea typeface="ＭＳ Ｐゴシック"/>
                <a:cs typeface="ＭＳ Ｐゴシック" pitchFamily="-84" charset="-128"/>
              </a:rPr>
            </a:br>
            <a:r>
              <a:rPr lang="de-CH" sz="2000" i="1" dirty="0">
                <a:solidFill>
                  <a:srgbClr val="080700"/>
                </a:solidFill>
                <a:latin typeface="Arial"/>
                <a:ea typeface="ＭＳ Ｐゴシック"/>
                <a:cs typeface="ＭＳ Ｐゴシック" pitchFamily="-84" charset="-128"/>
              </a:rPr>
              <a:t>magazine</a:t>
            </a:r>
            <a:r>
              <a:rPr lang="de-CH" sz="2000" dirty="0">
                <a:solidFill>
                  <a:srgbClr val="080700"/>
                </a:solidFill>
                <a:latin typeface="Arial"/>
                <a:ea typeface="ＭＳ Ｐゴシック"/>
                <a:cs typeface="ＭＳ Ｐゴシック" pitchFamily="-84" charset="-128"/>
              </a:rPr>
              <a:t> ab</a:t>
            </a:r>
          </a:p>
          <a:p>
            <a:pPr>
              <a:lnSpc>
                <a:spcPct val="90000"/>
              </a:lnSpc>
            </a:pPr>
            <a:r>
              <a:rPr lang="de-CH" sz="2000" dirty="0">
                <a:solidFill>
                  <a:srgbClr val="080700"/>
                </a:solidFill>
              </a:rPr>
              <a:t>Audios</a:t>
            </a:r>
          </a:p>
          <a:p>
            <a:pPr>
              <a:lnSpc>
                <a:spcPct val="90000"/>
              </a:lnSpc>
            </a:pPr>
            <a:r>
              <a:rPr lang="de-CH" sz="2000" dirty="0">
                <a:solidFill>
                  <a:srgbClr val="080700"/>
                </a:solidFill>
              </a:rPr>
              <a:t>Lernspiele</a:t>
            </a:r>
          </a:p>
          <a:p>
            <a:pPr>
              <a:lnSpc>
                <a:spcPct val="90000"/>
              </a:lnSpc>
            </a:pPr>
            <a:r>
              <a:rPr lang="de-CH" sz="2000" dirty="0">
                <a:solidFill>
                  <a:srgbClr val="080700"/>
                </a:solidFill>
              </a:rPr>
              <a:t>Filme</a:t>
            </a:r>
          </a:p>
          <a:p>
            <a:pPr>
              <a:lnSpc>
                <a:spcPct val="90000"/>
              </a:lnSpc>
            </a:pPr>
            <a:r>
              <a:rPr lang="de-CH" sz="2000" dirty="0">
                <a:solidFill>
                  <a:srgbClr val="080700"/>
                </a:solidFill>
              </a:rPr>
              <a:t>Chansons</a:t>
            </a:r>
          </a:p>
          <a:p>
            <a:pPr>
              <a:lnSpc>
                <a:spcPct val="90000"/>
              </a:lnSpc>
            </a:pPr>
            <a:endParaRPr lang="de-CH" sz="2000" dirty="0">
              <a:solidFill>
                <a:srgbClr val="080700"/>
              </a:solidFill>
            </a:endParaRPr>
          </a:p>
          <a:p>
            <a:pPr marL="0" indent="0">
              <a:buNone/>
            </a:pPr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buNone/>
            </a:pPr>
            <a:br>
              <a:rPr lang="de-CH" sz="800" dirty="0"/>
            </a:br>
            <a:br>
              <a:rPr lang="de-CH" sz="800" dirty="0"/>
            </a:br>
            <a:r>
              <a:rPr lang="de-CH" sz="2000" dirty="0"/>
              <a:t>Audiotracks frei zugänglich zum Downloaden: </a:t>
            </a:r>
            <a:r>
              <a:rPr lang="de-CH" sz="2000" dirty="0">
                <a:hlinkClick r:id="rId3"/>
              </a:rPr>
              <a:t>www.1000feuilles.ch/multimedia/audiotracks/</a:t>
            </a:r>
            <a:r>
              <a:rPr lang="de-CH" sz="2000" dirty="0"/>
              <a:t>  </a:t>
            </a:r>
          </a:p>
          <a:p>
            <a:endParaRPr lang="de-CH" dirty="0"/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62523" y="1049448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CH" sz="2800" b="1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Französisch lernen mit «Mille feuilles»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20FE24A-219E-45E0-9C6B-3F6BCF156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8784" y="2388000"/>
            <a:ext cx="6552728" cy="312923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513114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1600" kern="0" dirty="0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Materialien «Mille feuilles»</a:t>
            </a:r>
            <a:endParaRPr lang="de-CH" sz="1600" dirty="0">
              <a:solidFill>
                <a:srgbClr val="0807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62523" y="1788692"/>
            <a:ext cx="8796501" cy="4304604"/>
          </a:xfrm>
        </p:spPr>
        <p:txBody>
          <a:bodyPr/>
          <a:lstStyle/>
          <a:p>
            <a:pPr marL="0" indent="0">
              <a:buNone/>
            </a:pPr>
            <a:r>
              <a:rPr lang="de-CH" b="1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3 verschiedene Verwendungsarten der digitalen </a:t>
            </a:r>
            <a:r>
              <a:rPr lang="de-CH" b="1" i="1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magazines</a:t>
            </a:r>
            <a:r>
              <a:rPr lang="de-CH" b="1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:</a:t>
            </a:r>
            <a:br>
              <a:rPr lang="de-CH" sz="2000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</a:br>
            <a:endParaRPr lang="de-CH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r>
              <a:rPr lang="de-CH" sz="2000" dirty="0"/>
              <a:t>als Browser-Version</a:t>
            </a:r>
          </a:p>
          <a:p>
            <a:r>
              <a:rPr lang="de-CH" sz="2000" dirty="0"/>
              <a:t>als Offline-Version für Desktops</a:t>
            </a:r>
          </a:p>
          <a:p>
            <a:r>
              <a:rPr lang="de-CH" sz="2000" dirty="0"/>
              <a:t>als App</a:t>
            </a:r>
          </a:p>
          <a:p>
            <a:pPr marL="0" indent="0">
              <a:buNone/>
            </a:pPr>
            <a:endParaRPr lang="de-CH" sz="2000" dirty="0"/>
          </a:p>
          <a:p>
            <a:pPr marL="0" indent="0">
              <a:buNone/>
            </a:pPr>
            <a:r>
              <a:rPr lang="de-CH" sz="2000" b="1" dirty="0">
                <a:latin typeface="Arial"/>
                <a:ea typeface="MS PGothic"/>
                <a:cs typeface="Arial"/>
              </a:rPr>
              <a:t>Alle Versionen sind frei zugänglich. Es wird keine Nutzungslizenz benötigt. </a:t>
            </a:r>
            <a:endParaRPr lang="de-CH" sz="2000" b="1" dirty="0"/>
          </a:p>
          <a:p>
            <a:pPr marL="0" indent="0">
              <a:lnSpc>
                <a:spcPct val="90000"/>
              </a:lnSpc>
              <a:buNone/>
            </a:pPr>
            <a:endParaRPr lang="de-CH" sz="2000" dirty="0">
              <a:solidFill>
                <a:srgbClr val="0807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de-CH" sz="2000" dirty="0">
              <a:solidFill>
                <a:srgbClr val="080700"/>
              </a:solidFill>
            </a:endParaRPr>
          </a:p>
          <a:p>
            <a:pPr>
              <a:lnSpc>
                <a:spcPct val="90000"/>
              </a:lnSpc>
            </a:pPr>
            <a:endParaRPr lang="de-DE" sz="2000" dirty="0">
              <a:solidFill>
                <a:srgbClr val="080700"/>
              </a:solidFill>
            </a:endParaRPr>
          </a:p>
          <a:p>
            <a:pPr>
              <a:lnSpc>
                <a:spcPct val="90000"/>
              </a:lnSpc>
            </a:pPr>
            <a:endParaRPr lang="de-CH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lnSpc>
                <a:spcPct val="90000"/>
              </a:lnSpc>
              <a:buNone/>
            </a:pPr>
            <a:br>
              <a:rPr lang="de-CH" sz="2000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</a:br>
            <a:endParaRPr lang="de-CH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dirty="0"/>
          </a:p>
          <a:p>
            <a:pPr marL="0" indent="0">
              <a:buNone/>
            </a:pPr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CH" dirty="0"/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62523" y="1049448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CH" sz="2800" b="1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Französisch lernen mit «Mille feuilles»</a:t>
            </a:r>
          </a:p>
        </p:txBody>
      </p:sp>
    </p:spTree>
    <p:extLst>
      <p:ext uri="{BB962C8B-B14F-4D97-AF65-F5344CB8AC3E}">
        <p14:creationId xmlns:p14="http://schemas.microsoft.com/office/powerpoint/2010/main" val="2271850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1600" kern="0" dirty="0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Materialien «Mille feuilles»</a:t>
            </a:r>
            <a:endParaRPr lang="de-CH" sz="1600" dirty="0">
              <a:solidFill>
                <a:srgbClr val="0807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62523" y="1788692"/>
            <a:ext cx="4650517" cy="4448620"/>
          </a:xfrm>
        </p:spPr>
        <p:txBody>
          <a:bodyPr/>
          <a:lstStyle/>
          <a:p>
            <a:pPr marL="0" indent="0">
              <a:buNone/>
            </a:pPr>
            <a:r>
              <a:rPr lang="de-CH" sz="2000" b="1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Browser-Version</a:t>
            </a:r>
          </a:p>
          <a:p>
            <a:pPr marL="0" indent="0">
              <a:buNone/>
            </a:pPr>
            <a:endParaRPr lang="de-CH" sz="1800" dirty="0"/>
          </a:p>
          <a:p>
            <a:pPr marL="0" indent="0">
              <a:buNone/>
            </a:pPr>
            <a:r>
              <a:rPr lang="de-CH" sz="2000" dirty="0"/>
              <a:t>Über die Website </a:t>
            </a:r>
            <a:r>
              <a:rPr lang="de-CH" sz="2000" dirty="0">
                <a:hlinkClick r:id="rId3"/>
              </a:rPr>
              <a:t>www.1000feuilles.ch</a:t>
            </a:r>
            <a:r>
              <a:rPr lang="de-CH" sz="2000" dirty="0"/>
              <a:t> gelangen Sie «ZUR BROWSER-VERSION».</a:t>
            </a:r>
          </a:p>
          <a:p>
            <a:pPr marL="0" indent="0">
              <a:buNone/>
            </a:pPr>
            <a:endParaRPr lang="de-CH" sz="2000" dirty="0"/>
          </a:p>
          <a:p>
            <a:pPr marL="0" indent="0">
              <a:buNone/>
            </a:pPr>
            <a:r>
              <a:rPr lang="de-CH" sz="2000" dirty="0"/>
              <a:t>Alternativ kommen Sie auch über diesen </a:t>
            </a:r>
            <a:r>
              <a:rPr lang="de-CH" sz="2000" dirty="0">
                <a:hlinkClick r:id="rId4"/>
              </a:rPr>
              <a:t>Link</a:t>
            </a:r>
            <a:r>
              <a:rPr lang="de-CH" sz="2000" dirty="0"/>
              <a:t> direkt zu den</a:t>
            </a:r>
            <a:r>
              <a:rPr lang="de-CH" sz="2000" i="1" dirty="0"/>
              <a:t> digitalen magazines.</a:t>
            </a:r>
            <a:endParaRPr lang="de-CH" sz="2000" dirty="0"/>
          </a:p>
          <a:p>
            <a:pPr marL="0" indent="0">
              <a:lnSpc>
                <a:spcPct val="90000"/>
              </a:lnSpc>
              <a:buNone/>
            </a:pPr>
            <a:endParaRPr lang="de-CH" sz="2000" dirty="0">
              <a:solidFill>
                <a:srgbClr val="0807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de-CH" sz="2000" dirty="0">
              <a:solidFill>
                <a:srgbClr val="080700"/>
              </a:solidFill>
            </a:endParaRPr>
          </a:p>
          <a:p>
            <a:pPr>
              <a:lnSpc>
                <a:spcPct val="90000"/>
              </a:lnSpc>
            </a:pPr>
            <a:endParaRPr lang="de-DE" sz="2000" dirty="0">
              <a:solidFill>
                <a:srgbClr val="080700"/>
              </a:solidFill>
            </a:endParaRPr>
          </a:p>
          <a:p>
            <a:pPr>
              <a:lnSpc>
                <a:spcPct val="90000"/>
              </a:lnSpc>
            </a:pPr>
            <a:endParaRPr lang="de-CH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lnSpc>
                <a:spcPct val="90000"/>
              </a:lnSpc>
              <a:buNone/>
            </a:pPr>
            <a:br>
              <a:rPr lang="de-CH" sz="2000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</a:br>
            <a:endParaRPr lang="de-CH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dirty="0"/>
          </a:p>
          <a:p>
            <a:pPr marL="0" indent="0">
              <a:buNone/>
            </a:pPr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CH" dirty="0"/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62523" y="1049448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CH" sz="2800" b="1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Französisch lernen mit «Mille feuilles»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1F2DA2B-2D5E-4138-A073-85628094CC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7057" y="3216934"/>
            <a:ext cx="4140000" cy="266033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5DD9DF2-BA8D-460D-AEF5-78E2A5C23B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477" r="32649" b="28096"/>
          <a:stretch/>
        </p:blipFill>
        <p:spPr>
          <a:xfrm>
            <a:off x="5446014" y="2620503"/>
            <a:ext cx="4139999" cy="35234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66400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1600" kern="0" dirty="0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Materialien «Mille feuilles»</a:t>
            </a:r>
            <a:endParaRPr lang="de-CH" sz="1600" dirty="0">
              <a:solidFill>
                <a:srgbClr val="0807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62523" y="1788692"/>
            <a:ext cx="4653662" cy="4016572"/>
          </a:xfrm>
        </p:spPr>
        <p:txBody>
          <a:bodyPr/>
          <a:lstStyle/>
          <a:p>
            <a:pPr marL="0" indent="0">
              <a:buNone/>
            </a:pPr>
            <a:r>
              <a:rPr lang="de-CH" sz="2000" b="1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Offline-Version für Desktops</a:t>
            </a:r>
          </a:p>
          <a:p>
            <a:pPr marL="0" indent="0">
              <a:buNone/>
            </a:pPr>
            <a:endParaRPr lang="de-CH" sz="2000" b="1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buNone/>
            </a:pPr>
            <a:r>
              <a:rPr lang="de-CH" sz="2000" dirty="0"/>
              <a:t>Die Offline-Version können Sie auf </a:t>
            </a:r>
            <a:r>
              <a:rPr lang="de-CH" sz="2000" dirty="0">
                <a:hlinkClick r:id="rId2"/>
              </a:rPr>
              <a:t>https://www.1000feuilles.ch/multimedia/digitale-magazine/ </a:t>
            </a:r>
            <a:r>
              <a:rPr lang="de-CH" sz="2000" dirty="0"/>
              <a:t>downloaden und auf Ihrem Windows- oder Mac-Rechner installieren. </a:t>
            </a:r>
            <a:br>
              <a:rPr lang="de-CH" sz="2000" dirty="0"/>
            </a:br>
            <a:endParaRPr lang="de-CH" sz="2000" dirty="0"/>
          </a:p>
          <a:p>
            <a:pPr marL="0" indent="0">
              <a:buNone/>
            </a:pPr>
            <a:r>
              <a:rPr lang="de-CH" sz="2000" dirty="0"/>
              <a:t>Für das laufende Updaten/Aktualisieren der Inhalte ist eine gute Internet-verbindung notwendig. </a:t>
            </a:r>
            <a:endParaRPr lang="de-DE" sz="2000" dirty="0">
              <a:solidFill>
                <a:srgbClr val="080700"/>
              </a:solidFill>
            </a:endParaRPr>
          </a:p>
          <a:p>
            <a:pPr>
              <a:lnSpc>
                <a:spcPct val="90000"/>
              </a:lnSpc>
            </a:pPr>
            <a:endParaRPr lang="de-CH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lnSpc>
                <a:spcPct val="90000"/>
              </a:lnSpc>
              <a:buNone/>
            </a:pPr>
            <a:br>
              <a:rPr lang="de-CH" sz="2000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</a:br>
            <a:endParaRPr lang="de-CH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dirty="0"/>
          </a:p>
          <a:p>
            <a:pPr marL="0" indent="0">
              <a:buNone/>
            </a:pPr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CH" dirty="0"/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62523" y="1049448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CH" sz="2800" b="1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Französisch lernen mit «Mille feuilles»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451790B-D6EF-426B-9F22-69174073E8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7056" y="2564904"/>
            <a:ext cx="4133710" cy="283734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25212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1600" kern="0" dirty="0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Materialien «Mille feuilles»</a:t>
            </a:r>
            <a:endParaRPr lang="de-CH" sz="1600" dirty="0">
              <a:solidFill>
                <a:srgbClr val="0807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62523" y="1788692"/>
            <a:ext cx="3858429" cy="3800548"/>
          </a:xfrm>
        </p:spPr>
        <p:txBody>
          <a:bodyPr/>
          <a:lstStyle/>
          <a:p>
            <a:pPr marL="0" indent="0">
              <a:buNone/>
            </a:pPr>
            <a:r>
              <a:rPr lang="de-CH" sz="2000" b="1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App</a:t>
            </a:r>
          </a:p>
          <a:p>
            <a:pPr marL="0" indent="0">
              <a:buNone/>
            </a:pPr>
            <a:endParaRPr lang="de-CH" sz="2000" dirty="0"/>
          </a:p>
          <a:p>
            <a:pPr marL="0" indent="0">
              <a:buNone/>
            </a:pPr>
            <a:r>
              <a:rPr lang="de-CH" sz="2000" dirty="0"/>
              <a:t>Die digitalen </a:t>
            </a:r>
            <a:r>
              <a:rPr lang="de-CH" sz="2000" i="1" dirty="0"/>
              <a:t>magazines</a:t>
            </a:r>
            <a:r>
              <a:rPr lang="de-CH" sz="2000" dirty="0"/>
              <a:t> stehen Ihnen zudem im </a:t>
            </a:r>
            <a:br>
              <a:rPr lang="de-CH" sz="2000" dirty="0"/>
            </a:br>
            <a:r>
              <a:rPr lang="de-CH" sz="2000" dirty="0">
                <a:hlinkClick r:id="rId2"/>
              </a:rPr>
              <a:t>Apple App Store</a:t>
            </a:r>
            <a:r>
              <a:rPr lang="de-CH" sz="2000" dirty="0"/>
              <a:t> und im </a:t>
            </a:r>
            <a:br>
              <a:rPr lang="de-CH" sz="2000" dirty="0"/>
            </a:br>
            <a:r>
              <a:rPr lang="de-CH" sz="2000" dirty="0">
                <a:hlinkClick r:id="rId3"/>
              </a:rPr>
              <a:t>Google Play Store</a:t>
            </a:r>
            <a:r>
              <a:rPr lang="de-CH" sz="2000" dirty="0"/>
              <a:t> als App für Tablets zur Verfügung.</a:t>
            </a:r>
          </a:p>
          <a:p>
            <a:pPr marL="0" indent="0">
              <a:buNone/>
            </a:pPr>
            <a:endParaRPr lang="de-CH" sz="2000" dirty="0"/>
          </a:p>
          <a:p>
            <a:pPr marL="0" indent="0">
              <a:buNone/>
            </a:pPr>
            <a:r>
              <a:rPr lang="de-CH" sz="2000" dirty="0"/>
              <a:t>Für das laufende Updaten/Aktualisieren der Inhalte ist eine gute Internetverbindung notwendig. </a:t>
            </a:r>
            <a:endParaRPr lang="de-DE" sz="2000" dirty="0">
              <a:solidFill>
                <a:srgbClr val="080700"/>
              </a:solidFill>
            </a:endParaRPr>
          </a:p>
          <a:p>
            <a:pPr marL="0" indent="0">
              <a:buNone/>
            </a:pPr>
            <a:endParaRPr lang="de-CH" sz="2000" dirty="0"/>
          </a:p>
          <a:p>
            <a:pPr marL="0" indent="0">
              <a:buNone/>
            </a:pPr>
            <a:endParaRPr lang="de-CH" sz="2000" dirty="0"/>
          </a:p>
          <a:p>
            <a:pPr marL="0" indent="0">
              <a:buNone/>
            </a:pPr>
            <a:endParaRPr lang="de-CH" sz="2000" dirty="0">
              <a:solidFill>
                <a:srgbClr val="080700"/>
              </a:solidFill>
            </a:endParaRPr>
          </a:p>
          <a:p>
            <a:pPr>
              <a:lnSpc>
                <a:spcPct val="90000"/>
              </a:lnSpc>
            </a:pPr>
            <a:endParaRPr lang="de-DE" sz="2000" dirty="0">
              <a:solidFill>
                <a:srgbClr val="080700"/>
              </a:solidFill>
            </a:endParaRPr>
          </a:p>
          <a:p>
            <a:pPr>
              <a:lnSpc>
                <a:spcPct val="90000"/>
              </a:lnSpc>
            </a:pPr>
            <a:endParaRPr lang="de-CH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lnSpc>
                <a:spcPct val="90000"/>
              </a:lnSpc>
              <a:buNone/>
            </a:pPr>
            <a:br>
              <a:rPr lang="de-CH" sz="2000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</a:br>
            <a:endParaRPr lang="de-CH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dirty="0"/>
          </a:p>
          <a:p>
            <a:pPr marL="0" indent="0">
              <a:buNone/>
            </a:pPr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CH" dirty="0"/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62523" y="1049448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CH" sz="2800" b="1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Französisch lernen mit «Mille feuilles»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6FD0534-55D3-4599-AA1B-88F177FCC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4022" y="2079307"/>
            <a:ext cx="3837956" cy="394198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06352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1600" kern="0" dirty="0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Materialien «Mille feuilles»</a:t>
            </a:r>
            <a:endParaRPr lang="de-CH" sz="1600" dirty="0">
              <a:solidFill>
                <a:srgbClr val="0807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62522" y="2219579"/>
            <a:ext cx="4578509" cy="3801709"/>
          </a:xfrm>
        </p:spPr>
        <p:txBody>
          <a:bodyPr/>
          <a:lstStyle/>
          <a:p>
            <a:pPr>
              <a:buFont typeface="Wingdings" panose="05000000000000000000" pitchFamily="2" charset="2"/>
              <a:buChar char="n"/>
            </a:pPr>
            <a:r>
              <a:rPr lang="de-CH" sz="2000" dirty="0"/>
              <a:t>Der </a:t>
            </a:r>
            <a:r>
              <a:rPr lang="de-CH" sz="2000" i="1" dirty="0"/>
              <a:t>fichier</a:t>
            </a:r>
            <a:r>
              <a:rPr lang="de-CH" sz="2000" dirty="0"/>
              <a:t> dient zum Einüben und Repetieren des Wortschatzes aus dem Französischunterricht.</a:t>
            </a:r>
            <a:br>
              <a:rPr lang="de-CH" sz="2000" dirty="0"/>
            </a:br>
            <a:endParaRPr lang="de-CH" sz="2000" dirty="0"/>
          </a:p>
          <a:p>
            <a:pPr>
              <a:buFont typeface="Wingdings" panose="05000000000000000000" pitchFamily="2" charset="2"/>
              <a:buChar char="n"/>
            </a:pPr>
            <a:r>
              <a:rPr lang="de-CH" sz="2000" dirty="0"/>
              <a:t>Der </a:t>
            </a:r>
            <a:r>
              <a:rPr lang="de-CH" sz="2000" i="1" dirty="0"/>
              <a:t>fichier</a:t>
            </a:r>
            <a:r>
              <a:rPr lang="de-CH" sz="2000" dirty="0"/>
              <a:t> ist kostenfrei als </a:t>
            </a:r>
            <a:r>
              <a:rPr lang="de-CH" sz="2000" b="1" dirty="0"/>
              <a:t>Browser-Version</a:t>
            </a:r>
            <a:r>
              <a:rPr lang="de-CH" sz="2000" dirty="0"/>
              <a:t> und als </a:t>
            </a:r>
            <a:r>
              <a:rPr lang="de-CH" sz="2000" b="1" dirty="0"/>
              <a:t>App</a:t>
            </a:r>
            <a:r>
              <a:rPr lang="de-CH" sz="2000" dirty="0"/>
              <a:t> verfügbar. </a:t>
            </a:r>
            <a:r>
              <a:rPr lang="de-CH" sz="2000" dirty="0">
                <a:latin typeface="Arial"/>
                <a:ea typeface="MS PGothic"/>
                <a:cs typeface="Arial"/>
              </a:rPr>
              <a:t>Es wird keine Nutzungslizenz benötigt. </a:t>
            </a:r>
            <a:br>
              <a:rPr lang="de-CH" sz="2000" dirty="0">
                <a:latin typeface="Arial"/>
                <a:ea typeface="MS PGothic"/>
                <a:cs typeface="Arial"/>
              </a:rPr>
            </a:br>
            <a:endParaRPr lang="de-CH" sz="2000" dirty="0">
              <a:latin typeface="Arial"/>
              <a:ea typeface="MS PGothic"/>
              <a:cs typeface="Arial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de-CH" sz="2000" dirty="0">
                <a:latin typeface="Arial"/>
                <a:ea typeface="MS PGothic"/>
                <a:cs typeface="Arial"/>
              </a:rPr>
              <a:t>Eine einmalige Registrierung ist notwendig, damit sich der </a:t>
            </a:r>
            <a:r>
              <a:rPr lang="de-CH" sz="2000" i="1" dirty="0">
                <a:latin typeface="Arial"/>
                <a:ea typeface="MS PGothic"/>
                <a:cs typeface="Arial"/>
              </a:rPr>
              <a:t>fichier</a:t>
            </a:r>
            <a:r>
              <a:rPr lang="de-CH" sz="2000" dirty="0">
                <a:latin typeface="Arial"/>
                <a:ea typeface="MS PGothic"/>
                <a:cs typeface="Arial"/>
              </a:rPr>
              <a:t> den Lernstand merken kann.</a:t>
            </a:r>
            <a:endParaRPr lang="de-CH" sz="2000" dirty="0"/>
          </a:p>
          <a:p>
            <a:pPr marL="0" indent="0">
              <a:buNone/>
            </a:pPr>
            <a:br>
              <a:rPr lang="de-CH" sz="2000" dirty="0"/>
            </a:br>
            <a:endParaRPr lang="de-CH" sz="2400" dirty="0"/>
          </a:p>
        </p:txBody>
      </p:sp>
      <p:sp>
        <p:nvSpPr>
          <p:cNvPr id="7" name="Textfeld 6"/>
          <p:cNvSpPr txBox="1"/>
          <p:nvPr/>
        </p:nvSpPr>
        <p:spPr>
          <a:xfrm>
            <a:off x="662522" y="1049448"/>
            <a:ext cx="8322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CH" sz="2800" b="1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Der</a:t>
            </a:r>
            <a:r>
              <a:rPr lang="de-CH" sz="2800" b="1" i="1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 fichier</a:t>
            </a:r>
            <a:r>
              <a:rPr lang="de-CH" sz="2800" b="1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 – das digitale Wortschatztrainings- programm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1993E19-8704-465A-A663-66A80DD02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173" y="2492896"/>
            <a:ext cx="3867280" cy="236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957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1600" kern="0" dirty="0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Materialien «Mille feuilles»</a:t>
            </a:r>
            <a:endParaRPr lang="de-CH" sz="1600" dirty="0">
              <a:solidFill>
                <a:srgbClr val="0807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62523" y="2132856"/>
            <a:ext cx="4650517" cy="4448620"/>
          </a:xfrm>
        </p:spPr>
        <p:txBody>
          <a:bodyPr/>
          <a:lstStyle/>
          <a:p>
            <a:pPr marL="0" indent="0">
              <a:buNone/>
            </a:pPr>
            <a:br>
              <a:rPr lang="de-CH" sz="2000" b="1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</a:br>
            <a:r>
              <a:rPr lang="de-CH" sz="2000" b="1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Browser-Version</a:t>
            </a:r>
          </a:p>
          <a:p>
            <a:pPr marL="0" indent="0">
              <a:buNone/>
            </a:pPr>
            <a:r>
              <a:rPr lang="de-CH" sz="2000" dirty="0"/>
              <a:t>Über die Website </a:t>
            </a:r>
            <a:r>
              <a:rPr lang="de-CH" sz="2000" dirty="0">
                <a:hlinkClick r:id="rId3"/>
              </a:rPr>
              <a:t>www.s-fichier.ch</a:t>
            </a:r>
            <a:r>
              <a:rPr lang="de-CH" sz="2000" dirty="0"/>
              <a:t> gelangen Sie zum digitalen </a:t>
            </a:r>
            <a:r>
              <a:rPr lang="de-CH" sz="2000" i="1" dirty="0"/>
              <a:t>fichier</a:t>
            </a:r>
            <a:r>
              <a:rPr lang="de-CH" sz="2000" dirty="0"/>
              <a:t>.</a:t>
            </a:r>
          </a:p>
          <a:p>
            <a:pPr marL="0" indent="0">
              <a:buNone/>
            </a:pPr>
            <a:endParaRPr lang="de-CH" sz="2000" dirty="0"/>
          </a:p>
          <a:p>
            <a:pPr marL="0" indent="0">
              <a:buNone/>
            </a:pPr>
            <a:r>
              <a:rPr lang="de-CH" sz="2000" b="1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App</a:t>
            </a:r>
            <a:r>
              <a:rPr lang="de-CH" sz="2000" dirty="0"/>
              <a:t> </a:t>
            </a:r>
          </a:p>
          <a:p>
            <a:pPr marL="0" indent="0">
              <a:buNone/>
            </a:pPr>
            <a:r>
              <a:rPr lang="de-CH" sz="2000" dirty="0"/>
              <a:t>Der digitale </a:t>
            </a:r>
            <a:r>
              <a:rPr lang="de-CH" sz="2000" i="1" dirty="0"/>
              <a:t>fichier</a:t>
            </a:r>
            <a:r>
              <a:rPr lang="de-CH" sz="2000" dirty="0"/>
              <a:t> steht Ihnen zudem im </a:t>
            </a:r>
            <a:r>
              <a:rPr lang="de-CH" sz="2000" dirty="0">
                <a:hlinkClick r:id="rId4"/>
              </a:rPr>
              <a:t>Apple App Store </a:t>
            </a:r>
            <a:r>
              <a:rPr lang="de-CH" sz="2000" dirty="0"/>
              <a:t>und im </a:t>
            </a:r>
            <a:br>
              <a:rPr lang="de-CH" sz="2000" dirty="0"/>
            </a:br>
            <a:r>
              <a:rPr lang="de-CH" sz="2000" dirty="0">
                <a:hlinkClick r:id="rId5"/>
              </a:rPr>
              <a:t>Google Play Store</a:t>
            </a:r>
            <a:r>
              <a:rPr lang="de-CH" sz="2000" dirty="0"/>
              <a:t> als App fürs Smartphone und für Tablets zur Verfügung.</a:t>
            </a:r>
          </a:p>
          <a:p>
            <a:pPr marL="0" indent="0">
              <a:buNone/>
            </a:pPr>
            <a:endParaRPr lang="de-CH" sz="2000" dirty="0"/>
          </a:p>
          <a:p>
            <a:pPr marL="0" indent="0">
              <a:lnSpc>
                <a:spcPct val="90000"/>
              </a:lnSpc>
              <a:buNone/>
            </a:pPr>
            <a:endParaRPr lang="de-CH" sz="2000" dirty="0">
              <a:solidFill>
                <a:srgbClr val="0807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de-CH" sz="2000" dirty="0">
              <a:solidFill>
                <a:srgbClr val="080700"/>
              </a:solidFill>
            </a:endParaRPr>
          </a:p>
          <a:p>
            <a:pPr>
              <a:lnSpc>
                <a:spcPct val="90000"/>
              </a:lnSpc>
            </a:pPr>
            <a:endParaRPr lang="de-DE" sz="2000" dirty="0">
              <a:solidFill>
                <a:srgbClr val="080700"/>
              </a:solidFill>
            </a:endParaRPr>
          </a:p>
          <a:p>
            <a:pPr>
              <a:lnSpc>
                <a:spcPct val="90000"/>
              </a:lnSpc>
            </a:pPr>
            <a:endParaRPr lang="de-CH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lnSpc>
                <a:spcPct val="90000"/>
              </a:lnSpc>
              <a:buNone/>
            </a:pPr>
            <a:br>
              <a:rPr lang="de-CH" sz="2000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</a:br>
            <a:endParaRPr lang="de-CH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dirty="0"/>
          </a:p>
          <a:p>
            <a:pPr marL="0" indent="0">
              <a:buNone/>
            </a:pPr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CH" dirty="0"/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62523" y="1049448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CH" sz="2800" b="1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Der</a:t>
            </a:r>
            <a:r>
              <a:rPr lang="de-CH" sz="2800" b="1" i="1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 fichier</a:t>
            </a:r>
            <a:r>
              <a:rPr lang="de-CH" sz="2800" b="1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 – das digitale Wortschatztrainings- programm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32B47C1-ADAC-44C9-AC58-DF83A4ADF8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032" y="2734672"/>
            <a:ext cx="3960440" cy="241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70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1600" kern="0" dirty="0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Materialien «Mille feuilles»</a:t>
            </a:r>
            <a:endParaRPr lang="de-CH" sz="1600" dirty="0">
              <a:solidFill>
                <a:srgbClr val="0807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62523" y="1788692"/>
            <a:ext cx="8322925" cy="4016572"/>
          </a:xfrm>
        </p:spPr>
        <p:txBody>
          <a:bodyPr/>
          <a:lstStyle/>
          <a:p>
            <a:pPr marL="0" indent="0">
              <a:buNone/>
            </a:pPr>
            <a:endParaRPr lang="de-CH" sz="2000" b="1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buNone/>
            </a:pPr>
            <a:r>
              <a:rPr lang="de-CH" sz="2000" dirty="0">
                <a:latin typeface="Arial"/>
                <a:ea typeface="MS PGothic"/>
                <a:cs typeface="Arial"/>
              </a:rPr>
              <a:t>Weiterführende Informationen rund um das Angebot der digitalen Inhalte von «Mille feuilles» finden Sie unter </a:t>
            </a:r>
            <a:r>
              <a:rPr lang="de-CH" sz="2000" dirty="0">
                <a:latin typeface="Arial"/>
                <a:ea typeface="MS PGothic"/>
                <a:cs typeface="Arial"/>
                <a:hlinkClick r:id="rId2"/>
              </a:rPr>
              <a:t>www.1000feuilles.ch/multimedia</a:t>
            </a:r>
            <a:r>
              <a:rPr lang="de-CH" sz="2000" dirty="0">
                <a:latin typeface="Arial"/>
                <a:ea typeface="MS PGothic"/>
                <a:cs typeface="Arial"/>
              </a:rPr>
              <a:t> </a:t>
            </a:r>
          </a:p>
          <a:p>
            <a:pPr marL="0" indent="0">
              <a:buNone/>
            </a:pPr>
            <a:endParaRPr lang="de-CH" sz="2000" dirty="0">
              <a:latin typeface="Arial"/>
              <a:ea typeface="MS PGothic"/>
              <a:cs typeface="Arial"/>
            </a:endParaRPr>
          </a:p>
          <a:p>
            <a:pPr marL="0" indent="0">
              <a:buNone/>
            </a:pPr>
            <a:endParaRPr lang="de-CH" sz="2000" dirty="0"/>
          </a:p>
          <a:p>
            <a:pPr marL="0" indent="0">
              <a:buNone/>
            </a:pPr>
            <a:endParaRPr lang="de-DE" sz="2000" dirty="0">
              <a:solidFill>
                <a:srgbClr val="080700"/>
              </a:solidFill>
            </a:endParaRPr>
          </a:p>
          <a:p>
            <a:pPr>
              <a:lnSpc>
                <a:spcPct val="90000"/>
              </a:lnSpc>
            </a:pPr>
            <a:endParaRPr lang="de-CH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lnSpc>
                <a:spcPct val="90000"/>
              </a:lnSpc>
              <a:buNone/>
            </a:pPr>
            <a:br>
              <a:rPr lang="de-CH" sz="2000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</a:br>
            <a:endParaRPr lang="de-CH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dirty="0"/>
          </a:p>
          <a:p>
            <a:pPr marL="0" indent="0">
              <a:buNone/>
            </a:pPr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CH" dirty="0"/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62523" y="1049448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CH" sz="2800" b="1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Französisch lernen mit «Mille feuilles»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DA7125E8-6784-41FA-92A7-93AB200B8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061" y="3429000"/>
            <a:ext cx="8519804" cy="1938992"/>
          </a:xfrm>
          <a:prstGeom prst="rect">
            <a:avLst/>
          </a:prstGeom>
          <a:solidFill>
            <a:srgbClr val="284E55"/>
          </a:solidFill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prstTxWarp prst="textNoShape">
              <a:avLst/>
            </a:prstTxWarp>
            <a:spAutoFit/>
          </a:bodyPr>
          <a:lstStyle/>
          <a:p>
            <a:endParaRPr lang="de-CH" sz="2000" dirty="0">
              <a:solidFill>
                <a:schemeClr val="bg1"/>
              </a:solidFill>
            </a:endParaRPr>
          </a:p>
          <a:p>
            <a:r>
              <a:rPr lang="de-CH" sz="2000" dirty="0">
                <a:solidFill>
                  <a:schemeClr val="bg1"/>
                </a:solidFill>
              </a:rPr>
              <a:t>Ermutigen Sie Ihr Kind, die digitalen Materialien zu verwenden.</a:t>
            </a:r>
          </a:p>
          <a:p>
            <a:endParaRPr lang="de-CH" sz="2000" dirty="0">
              <a:solidFill>
                <a:schemeClr val="bg1"/>
              </a:solidFill>
            </a:endParaRPr>
          </a:p>
          <a:p>
            <a:r>
              <a:rPr lang="de-CH" sz="2000" dirty="0">
                <a:solidFill>
                  <a:schemeClr val="bg1"/>
                </a:solidFill>
                <a:latin typeface="Arial"/>
                <a:cs typeface="Arial"/>
              </a:rPr>
              <a:t>Gewähren Sie ihm, wenn möglich, Zugang zu einem Computer oder Tablet.</a:t>
            </a:r>
          </a:p>
          <a:p>
            <a:endParaRPr lang="de-CH" sz="2000" dirty="0">
              <a:solidFill>
                <a:srgbClr val="FFE7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67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1600" kern="0" dirty="0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Materialien «Mille feuilles»</a:t>
            </a:r>
            <a:endParaRPr lang="de-CH" sz="1600" dirty="0">
              <a:solidFill>
                <a:srgbClr val="0807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67523" y="1572669"/>
            <a:ext cx="5184576" cy="4808660"/>
          </a:xfrm>
        </p:spPr>
        <p:txBody>
          <a:bodyPr/>
          <a:lstStyle/>
          <a:p>
            <a:pPr marL="0" indent="0">
              <a:buNone/>
            </a:pPr>
            <a:r>
              <a:rPr lang="de-CH" b="1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Revue</a:t>
            </a:r>
          </a:p>
          <a:p>
            <a:pPr marL="0" indent="0">
              <a:buNone/>
            </a:pPr>
            <a:endParaRPr lang="de-CH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de-CH" sz="2000" b="1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Überblick über das Gelernte</a:t>
            </a:r>
          </a:p>
          <a:p>
            <a:pPr>
              <a:lnSpc>
                <a:spcPct val="90000"/>
              </a:lnSpc>
            </a:pPr>
            <a:r>
              <a:rPr lang="de-DE" sz="2000" dirty="0"/>
              <a:t>Lernziele</a:t>
            </a:r>
          </a:p>
          <a:p>
            <a:pPr>
              <a:lnSpc>
                <a:spcPct val="90000"/>
              </a:lnSpc>
            </a:pPr>
            <a:r>
              <a:rPr lang="de-DE" sz="2000" dirty="0"/>
              <a:t>Klassenwortschatz</a:t>
            </a:r>
          </a:p>
          <a:p>
            <a:pPr>
              <a:lnSpc>
                <a:spcPct val="90000"/>
              </a:lnSpc>
            </a:pPr>
            <a:r>
              <a:rPr lang="de-DE" sz="2000" dirty="0"/>
              <a:t>Persönlicher Wortschatz</a:t>
            </a:r>
          </a:p>
          <a:p>
            <a:pPr>
              <a:lnSpc>
                <a:spcPct val="90000"/>
              </a:lnSpc>
            </a:pPr>
            <a:r>
              <a:rPr lang="de-DE" sz="2000" dirty="0"/>
              <a:t>Sprechblasen zu </a:t>
            </a:r>
            <a:r>
              <a:rPr lang="de-DE" sz="2000" i="1" dirty="0"/>
              <a:t>Nous parlons français!</a:t>
            </a:r>
          </a:p>
          <a:p>
            <a:pPr>
              <a:lnSpc>
                <a:spcPct val="90000"/>
              </a:lnSpc>
            </a:pPr>
            <a:r>
              <a:rPr lang="de-DE" sz="2000" dirty="0"/>
              <a:t>Grammatik- und Ausspracheregeln</a:t>
            </a:r>
          </a:p>
          <a:p>
            <a:pPr>
              <a:lnSpc>
                <a:spcPct val="90000"/>
              </a:lnSpc>
            </a:pPr>
            <a:endParaRPr lang="de-DE" sz="2000" dirty="0"/>
          </a:p>
          <a:p>
            <a:pPr marL="0" indent="0">
              <a:lnSpc>
                <a:spcPct val="90000"/>
              </a:lnSpc>
              <a:buNone/>
            </a:pPr>
            <a:r>
              <a:rPr lang="de-CH" sz="2000" b="1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Nachschlagewerk</a:t>
            </a:r>
          </a:p>
          <a:p>
            <a:pPr>
              <a:lnSpc>
                <a:spcPct val="90000"/>
              </a:lnSpc>
            </a:pPr>
            <a:r>
              <a:rPr lang="de-DE" sz="2000" dirty="0"/>
              <a:t>Anweisungen Redemittel</a:t>
            </a:r>
          </a:p>
          <a:p>
            <a:pPr>
              <a:lnSpc>
                <a:spcPct val="90000"/>
              </a:lnSpc>
            </a:pPr>
            <a:r>
              <a:rPr lang="de-DE" sz="2000" dirty="0"/>
              <a:t>Wortschatz zu </a:t>
            </a:r>
            <a:r>
              <a:rPr lang="de-DE" sz="2000" i="1" dirty="0"/>
              <a:t>Nous parlons français!</a:t>
            </a:r>
          </a:p>
          <a:p>
            <a:pPr>
              <a:lnSpc>
                <a:spcPct val="90000"/>
              </a:lnSpc>
            </a:pPr>
            <a:r>
              <a:rPr lang="de-CH" sz="2000" dirty="0">
                <a:solidFill>
                  <a:srgbClr val="080700"/>
                </a:solidFill>
              </a:rPr>
              <a:t>Verben</a:t>
            </a:r>
          </a:p>
          <a:p>
            <a:pPr>
              <a:lnSpc>
                <a:spcPct val="90000"/>
              </a:lnSpc>
            </a:pPr>
            <a:r>
              <a:rPr lang="de-CH" sz="2000" dirty="0">
                <a:solidFill>
                  <a:srgbClr val="080700"/>
                </a:solidFill>
              </a:rPr>
              <a:t>Strategien fürs Lernen</a:t>
            </a:r>
          </a:p>
          <a:p>
            <a:pPr marL="0" indent="0">
              <a:lnSpc>
                <a:spcPct val="90000"/>
              </a:lnSpc>
              <a:buNone/>
            </a:pPr>
            <a:endParaRPr lang="de-CH" sz="2000" dirty="0">
              <a:solidFill>
                <a:srgbClr val="0807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de-CH" sz="2000" dirty="0">
              <a:solidFill>
                <a:srgbClr val="080700"/>
              </a:solidFill>
            </a:endParaRPr>
          </a:p>
          <a:p>
            <a:pPr>
              <a:lnSpc>
                <a:spcPct val="90000"/>
              </a:lnSpc>
            </a:pPr>
            <a:endParaRPr lang="de-DE" sz="2000" dirty="0">
              <a:solidFill>
                <a:srgbClr val="080700"/>
              </a:solidFill>
            </a:endParaRPr>
          </a:p>
          <a:p>
            <a:pPr>
              <a:lnSpc>
                <a:spcPct val="90000"/>
              </a:lnSpc>
            </a:pPr>
            <a:endParaRPr lang="de-CH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lnSpc>
                <a:spcPct val="90000"/>
              </a:lnSpc>
              <a:buNone/>
            </a:pPr>
            <a:br>
              <a:rPr lang="de-CH" sz="2000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</a:br>
            <a:endParaRPr lang="de-CH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dirty="0"/>
          </a:p>
          <a:p>
            <a:pPr marL="0" indent="0">
              <a:buNone/>
            </a:pPr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CH" dirty="0"/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62523" y="1049448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CH" sz="2800" b="1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Französisch lernen mit Mille feuilles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62C22FF-D01F-45EB-81C9-5930B464F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536" y="1685037"/>
            <a:ext cx="3240360" cy="458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44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1600" kern="0" dirty="0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Grundlage «Mille feuilles»</a:t>
            </a:r>
            <a:endParaRPr lang="de-CH" sz="1600" dirty="0">
              <a:solidFill>
                <a:srgbClr val="0807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62523" y="1049448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CH" sz="2800" b="1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Der Lehrplan 21</a:t>
            </a:r>
          </a:p>
        </p:txBody>
      </p:sp>
      <p:pic>
        <p:nvPicPr>
          <p:cNvPr id="3" name="Grafik 4" descr="Ein Bild, das Text, Gras, Person, Screenshot enthält.&#10;&#10;Beschreibung automatisch generiert.">
            <a:extLst>
              <a:ext uri="{FF2B5EF4-FFF2-40B4-BE49-F238E27FC236}">
                <a16:creationId xmlns:a16="http://schemas.microsoft.com/office/drawing/2014/main" id="{BD15BF24-4EC9-4FFD-A6B9-D6235EBCB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12" y="1855969"/>
            <a:ext cx="4214415" cy="3418342"/>
          </a:xfrm>
          <a:prstGeom prst="rect">
            <a:avLst/>
          </a:prstGeom>
        </p:spPr>
      </p:pic>
      <p:pic>
        <p:nvPicPr>
          <p:cNvPr id="9" name="Grafik 9" descr="Ein Bild, das Text enthält.&#10;&#10;Beschreibung automatisch generiert.">
            <a:extLst>
              <a:ext uri="{FF2B5EF4-FFF2-40B4-BE49-F238E27FC236}">
                <a16:creationId xmlns:a16="http://schemas.microsoft.com/office/drawing/2014/main" id="{0C1F0CE3-EA13-48A6-9F43-4FFF65169F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457056" y="1037600"/>
            <a:ext cx="2469138" cy="5626912"/>
          </a:xfrm>
          <a:ln>
            <a:solidFill>
              <a:srgbClr val="000000"/>
            </a:solidFill>
          </a:ln>
        </p:spPr>
      </p:pic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5D05D9CE-FB3E-4DE4-A14D-18C867913B45}"/>
              </a:ext>
            </a:extLst>
          </p:cNvPr>
          <p:cNvSpPr/>
          <p:nvPr/>
        </p:nvSpPr>
        <p:spPr>
          <a:xfrm>
            <a:off x="3621216" y="5480279"/>
            <a:ext cx="1585672" cy="31755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00B0F0"/>
              </a:solidFill>
              <a:cs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7CF9D8B-8045-477E-95D8-F568031B261D}"/>
              </a:ext>
            </a:extLst>
          </p:cNvPr>
          <p:cNvSpPr txBox="1"/>
          <p:nvPr/>
        </p:nvSpPr>
        <p:spPr>
          <a:xfrm>
            <a:off x="696594" y="5433494"/>
            <a:ext cx="325937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  <a:latin typeface="Arial"/>
                <a:cs typeface="Arial"/>
              </a:rPr>
              <a:t>6 Kompetenzbereiche</a:t>
            </a:r>
            <a:endParaRPr lang="de-DE" sz="2000" b="1" dirty="0">
              <a:solidFill>
                <a:srgbClr val="FF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0813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sz="2800" b="1" kern="0" dirty="0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Inhalte</a:t>
            </a:r>
          </a:p>
          <a:p>
            <a:pPr marL="0" indent="0">
              <a:buNone/>
            </a:pPr>
            <a:r>
              <a:rPr lang="de-CH" sz="2800" b="1" kern="0" dirty="0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 </a:t>
            </a:r>
            <a:endParaRPr lang="de-CH" sz="2800" b="1" dirty="0"/>
          </a:p>
          <a:p>
            <a:r>
              <a:rPr lang="de-CH" sz="2000" dirty="0">
                <a:latin typeface="Arial"/>
                <a:ea typeface="MS PGothic"/>
                <a:cs typeface="Arial"/>
              </a:rPr>
              <a:t>Erkenntnisse zum Fremdspracherwerb</a:t>
            </a:r>
            <a:endParaRPr lang="de-CH" sz="2000" dirty="0"/>
          </a:p>
          <a:p>
            <a:r>
              <a:rPr lang="de-CH" sz="2000" dirty="0">
                <a:solidFill>
                  <a:srgbClr val="161616"/>
                </a:solidFill>
                <a:latin typeface="Arial"/>
                <a:ea typeface="MS PGothic"/>
                <a:cs typeface="Arial"/>
              </a:rPr>
              <a:t>«Mille feuilles»: Neuerungen in der Auflage 2021/22 </a:t>
            </a:r>
          </a:p>
          <a:p>
            <a:r>
              <a:rPr lang="de-DE" sz="2000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Materialien «Mille feuilles»</a:t>
            </a:r>
          </a:p>
          <a:p>
            <a:r>
              <a:rPr lang="de-DE" sz="2000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Grundlage «Mille feuilles»</a:t>
            </a:r>
          </a:p>
          <a:p>
            <a:r>
              <a:rPr lang="de-DE" sz="2000" dirty="0">
                <a:solidFill>
                  <a:srgbClr val="080700"/>
                </a:solidFill>
                <a:latin typeface="Arial"/>
                <a:ea typeface="ＭＳ Ｐゴシック"/>
                <a:cs typeface="ＭＳ Ｐゴシック" pitchFamily="-84" charset="-128"/>
              </a:rPr>
              <a:t>6 Kompetenzbereiche gemäss Lehrplan 21</a:t>
            </a:r>
          </a:p>
          <a:p>
            <a:r>
              <a:rPr lang="de-DE" sz="2000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Aufbau eines </a:t>
            </a:r>
            <a:r>
              <a:rPr lang="de-DE" sz="2000" i="1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parcours</a:t>
            </a:r>
            <a:r>
              <a:rPr lang="de-DE" sz="2000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 (Lernarrangement)</a:t>
            </a:r>
            <a:endParaRPr lang="de-DE" sz="2000" dirty="0">
              <a:solidFill>
                <a:srgbClr val="080700"/>
              </a:solidFill>
              <a:latin typeface="Arial"/>
              <a:ea typeface="ＭＳ Ｐゴシック"/>
              <a:cs typeface="ＭＳ Ｐゴシック" pitchFamily="-84" charset="-128"/>
            </a:endParaRPr>
          </a:p>
          <a:p>
            <a:r>
              <a:rPr lang="de-CH" sz="2000" dirty="0">
                <a:solidFill>
                  <a:srgbClr val="080700"/>
                </a:solidFill>
              </a:rPr>
              <a:t>Als Eltern das Französischlernen unterstützen</a:t>
            </a:r>
          </a:p>
          <a:p>
            <a:pPr marL="0" indent="0">
              <a:buNone/>
            </a:pPr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 algn="r">
              <a:buNone/>
            </a:pPr>
            <a:endParaRPr lang="de-DE" sz="1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CH" dirty="0"/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077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9373CA-236D-42BF-AA88-0CA2309FB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1600" kern="0" dirty="0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Grundlage «Mille feuilles»</a:t>
            </a:r>
            <a:endParaRPr lang="de-DE" sz="1600" dirty="0" err="1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96F0AF3-F15C-40D3-B688-00A74C08AB19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de-DE" b="1" dirty="0">
                <a:ea typeface="MS PGothic"/>
              </a:rPr>
              <a:t>Didaktische Grundlagen gemäss Lehrplan 21</a:t>
            </a:r>
            <a:endParaRPr lang="de-DE" b="1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6C845FB-FED0-4BA3-AA04-B7535800EB2D}"/>
              </a:ext>
            </a:extLst>
          </p:cNvPr>
          <p:cNvSpPr/>
          <p:nvPr/>
        </p:nvSpPr>
        <p:spPr>
          <a:xfrm>
            <a:off x="832981" y="1516942"/>
            <a:ext cx="2235200" cy="1689057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600" b="1" dirty="0">
                <a:solidFill>
                  <a:srgbClr val="16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Synergien beim Sprachenlernen zwischen den Sprachfächern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38AAF61D-6B8E-4E5B-906F-4B4F855780DD}"/>
              </a:ext>
            </a:extLst>
          </p:cNvPr>
          <p:cNvSpPr/>
          <p:nvPr/>
        </p:nvSpPr>
        <p:spPr>
          <a:xfrm>
            <a:off x="3243424" y="1301217"/>
            <a:ext cx="6174072" cy="100773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de-DE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Mehrsprachigkeit als Repertoire mit verschiedenen Kompetenzen in verschiedenen Sprachen</a:t>
            </a:r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EBB584D9-67E2-49FA-A63D-572F480EAF43}"/>
              </a:ext>
            </a:extLst>
          </p:cNvPr>
          <p:cNvSpPr/>
          <p:nvPr/>
        </p:nvSpPr>
        <p:spPr>
          <a:xfrm>
            <a:off x="3246980" y="1964856"/>
            <a:ext cx="6170516" cy="9600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de-DE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 von Wissen und Strategien zwischen den Sprachen</a:t>
            </a:r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31327F6D-9C15-47F2-88E3-02C829FE0FE4}"/>
              </a:ext>
            </a:extLst>
          </p:cNvPr>
          <p:cNvSpPr/>
          <p:nvPr/>
        </p:nvSpPr>
        <p:spPr>
          <a:xfrm>
            <a:off x="3239387" y="2630616"/>
            <a:ext cx="6178109" cy="79838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de-DE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Sensibilisierung für Varietäten</a:t>
            </a:r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0A65973-7774-4A11-AFE8-C97650A118CD}"/>
              </a:ext>
            </a:extLst>
          </p:cNvPr>
          <p:cNvSpPr/>
          <p:nvPr/>
        </p:nvSpPr>
        <p:spPr>
          <a:xfrm>
            <a:off x="833480" y="3430801"/>
            <a:ext cx="2235200" cy="1689057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de-DE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Reflexion des Lernprozesses und Umgang mit Fehler</a:t>
            </a:r>
            <a:endParaRPr lang="de-DE" sz="1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feil: nach rechts 14">
            <a:extLst>
              <a:ext uri="{FF2B5EF4-FFF2-40B4-BE49-F238E27FC236}">
                <a16:creationId xmlns:a16="http://schemas.microsoft.com/office/drawing/2014/main" id="{91AD2873-63AB-4BCD-99A3-8E3583B7A6BC}"/>
              </a:ext>
            </a:extLst>
          </p:cNvPr>
          <p:cNvSpPr/>
          <p:nvPr/>
        </p:nvSpPr>
        <p:spPr>
          <a:xfrm>
            <a:off x="3239387" y="4133903"/>
            <a:ext cx="6174093" cy="73525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de-DE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Fehler sind wichtig im Lernprozess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EF178571-22E0-4F90-A9A4-904359BFF2BE}"/>
              </a:ext>
            </a:extLst>
          </p:cNvPr>
          <p:cNvSpPr/>
          <p:nvPr/>
        </p:nvSpPr>
        <p:spPr>
          <a:xfrm>
            <a:off x="833979" y="5397824"/>
            <a:ext cx="2220018" cy="489098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de-DE" sz="1600" b="1" dirty="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Überfachliches</a:t>
            </a:r>
            <a:endParaRPr lang="de-DE" sz="1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feil: nach rechts 18">
            <a:extLst>
              <a:ext uri="{FF2B5EF4-FFF2-40B4-BE49-F238E27FC236}">
                <a16:creationId xmlns:a16="http://schemas.microsoft.com/office/drawing/2014/main" id="{203D66F4-9590-427E-83FD-ED11BA3F4E67}"/>
              </a:ext>
            </a:extLst>
          </p:cNvPr>
          <p:cNvSpPr/>
          <p:nvPr/>
        </p:nvSpPr>
        <p:spPr>
          <a:xfrm>
            <a:off x="3239387" y="5315093"/>
            <a:ext cx="6174093" cy="73525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de-DE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Medien: Vielfalt kennen und einschätzen lernen</a:t>
            </a:r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feil: nach rechts 15">
            <a:extLst>
              <a:ext uri="{FF2B5EF4-FFF2-40B4-BE49-F238E27FC236}">
                <a16:creationId xmlns:a16="http://schemas.microsoft.com/office/drawing/2014/main" id="{A11D931D-5974-4ACF-8F40-A0297CF8CD32}"/>
              </a:ext>
            </a:extLst>
          </p:cNvPr>
          <p:cNvSpPr/>
          <p:nvPr/>
        </p:nvSpPr>
        <p:spPr>
          <a:xfrm>
            <a:off x="3239387" y="3295512"/>
            <a:ext cx="6178109" cy="99758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de-DE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Über das Lernen nachdenken und lernen, die eigene Leistung einzuschätzen</a:t>
            </a:r>
          </a:p>
        </p:txBody>
      </p:sp>
    </p:spTree>
    <p:extLst>
      <p:ext uri="{BB962C8B-B14F-4D97-AF65-F5344CB8AC3E}">
        <p14:creationId xmlns:p14="http://schemas.microsoft.com/office/powerpoint/2010/main" val="4215412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1600" kern="0" dirty="0">
                <a:solidFill>
                  <a:srgbClr val="080700"/>
                </a:solidFill>
                <a:latin typeface="Arial"/>
                <a:ea typeface="ＭＳ Ｐゴシック"/>
                <a:cs typeface="Arial"/>
              </a:rPr>
              <a:t>6 Kompetenzbereiche gemäss Lehrplan 21</a:t>
            </a:r>
            <a:endParaRPr lang="de-CH" sz="1600" i="1" dirty="0">
              <a:solidFill>
                <a:srgbClr val="0807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62523" y="1022688"/>
            <a:ext cx="369000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CH" sz="2800" b="1" dirty="0">
                <a:solidFill>
                  <a:srgbClr val="080700"/>
                </a:solidFill>
                <a:latin typeface="Arial"/>
                <a:ea typeface="ＭＳ Ｐゴシック"/>
                <a:cs typeface="ＭＳ Ｐゴシック" pitchFamily="-84" charset="-128"/>
              </a:rPr>
              <a:t>Ziele gemäss LP 21</a:t>
            </a:r>
            <a:endParaRPr lang="de-CH" sz="2800" b="1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1" name="Pfeil nach rechts 10"/>
          <p:cNvSpPr/>
          <p:nvPr/>
        </p:nvSpPr>
        <p:spPr>
          <a:xfrm>
            <a:off x="988368" y="2276872"/>
            <a:ext cx="3276600" cy="51552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de-CH" dirty="0">
                <a:solidFill>
                  <a:srgbClr val="080700"/>
                </a:solidFill>
                <a:latin typeface="Arial"/>
                <a:cs typeface="Arial"/>
              </a:rPr>
              <a:t>Französisch </a:t>
            </a:r>
            <a:r>
              <a:rPr lang="de-CH" dirty="0">
                <a:solidFill>
                  <a:srgbClr val="00B050"/>
                </a:solidFill>
                <a:latin typeface="Arial"/>
                <a:cs typeface="Arial"/>
              </a:rPr>
              <a:t>Lesen</a:t>
            </a:r>
            <a:endParaRPr lang="de-CH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feil nach rechts 11"/>
          <p:cNvSpPr/>
          <p:nvPr/>
        </p:nvSpPr>
        <p:spPr>
          <a:xfrm>
            <a:off x="997526" y="4246496"/>
            <a:ext cx="3276600" cy="607225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de-DE" dirty="0">
                <a:solidFill>
                  <a:srgbClr val="7030A0"/>
                </a:solidFill>
                <a:latin typeface="Arial"/>
                <a:cs typeface="Arial"/>
              </a:rPr>
              <a:t>Sprache(n) im Fokus</a:t>
            </a:r>
            <a:endParaRPr lang="de-DE" dirty="0">
              <a:solidFill>
                <a:srgbClr val="7030A0"/>
              </a:solidFill>
              <a:cs typeface="Calibri"/>
            </a:endParaRPr>
          </a:p>
        </p:txBody>
      </p:sp>
      <p:sp>
        <p:nvSpPr>
          <p:cNvPr id="13" name="Pfeil nach rechts 12"/>
          <p:cNvSpPr/>
          <p:nvPr/>
        </p:nvSpPr>
        <p:spPr>
          <a:xfrm>
            <a:off x="1010707" y="5531699"/>
            <a:ext cx="3231922" cy="607225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de-DE" dirty="0">
                <a:solidFill>
                  <a:srgbClr val="0070C0"/>
                </a:solidFill>
                <a:latin typeface="Arial"/>
                <a:cs typeface="Arial"/>
              </a:rPr>
              <a:t>Kulturen im Fokus</a:t>
            </a:r>
            <a:endParaRPr lang="de-DE" dirty="0">
              <a:solidFill>
                <a:srgbClr val="0070C0"/>
              </a:solidFill>
              <a:cs typeface="Calibri"/>
            </a:endParaRPr>
          </a:p>
        </p:txBody>
      </p:sp>
      <p:sp>
        <p:nvSpPr>
          <p:cNvPr id="8" name="Pfeil nach rechts 10">
            <a:extLst>
              <a:ext uri="{FF2B5EF4-FFF2-40B4-BE49-F238E27FC236}">
                <a16:creationId xmlns:a16="http://schemas.microsoft.com/office/drawing/2014/main" id="{0DE27638-828D-460F-B680-6435A0284133}"/>
              </a:ext>
            </a:extLst>
          </p:cNvPr>
          <p:cNvSpPr/>
          <p:nvPr/>
        </p:nvSpPr>
        <p:spPr>
          <a:xfrm>
            <a:off x="988913" y="2787550"/>
            <a:ext cx="3276600" cy="51552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de-CH" dirty="0">
                <a:solidFill>
                  <a:srgbClr val="080700"/>
                </a:solidFill>
                <a:latin typeface="Arial"/>
                <a:cs typeface="Arial"/>
              </a:rPr>
              <a:t>Französisch </a:t>
            </a:r>
            <a:r>
              <a:rPr lang="de-CH" dirty="0">
                <a:solidFill>
                  <a:srgbClr val="FFFF00"/>
                </a:solidFill>
                <a:latin typeface="Arial"/>
                <a:cs typeface="Arial"/>
              </a:rPr>
              <a:t>Sprechen</a:t>
            </a:r>
            <a:endParaRPr lang="de-CH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feil nach rechts 10">
            <a:extLst>
              <a:ext uri="{FF2B5EF4-FFF2-40B4-BE49-F238E27FC236}">
                <a16:creationId xmlns:a16="http://schemas.microsoft.com/office/drawing/2014/main" id="{EDF461E1-1AF4-4FFE-821D-848BCF0070E9}"/>
              </a:ext>
            </a:extLst>
          </p:cNvPr>
          <p:cNvSpPr/>
          <p:nvPr/>
        </p:nvSpPr>
        <p:spPr>
          <a:xfrm>
            <a:off x="989033" y="1842966"/>
            <a:ext cx="3276600" cy="51552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de-CH" dirty="0">
                <a:solidFill>
                  <a:srgbClr val="080700"/>
                </a:solidFill>
                <a:latin typeface="Arial"/>
                <a:cs typeface="Arial"/>
              </a:rPr>
              <a:t>Französisch </a:t>
            </a:r>
            <a:r>
              <a:rPr lang="de-CH" dirty="0">
                <a:solidFill>
                  <a:srgbClr val="0070C0"/>
                </a:solidFill>
                <a:latin typeface="Arial"/>
                <a:cs typeface="Arial"/>
              </a:rPr>
              <a:t>Hören</a:t>
            </a:r>
            <a:endParaRPr lang="de-CH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feil nach rechts 10">
            <a:extLst>
              <a:ext uri="{FF2B5EF4-FFF2-40B4-BE49-F238E27FC236}">
                <a16:creationId xmlns:a16="http://schemas.microsoft.com/office/drawing/2014/main" id="{85602771-4E08-45E7-A4E4-F72799DAADEB}"/>
              </a:ext>
            </a:extLst>
          </p:cNvPr>
          <p:cNvSpPr/>
          <p:nvPr/>
        </p:nvSpPr>
        <p:spPr>
          <a:xfrm>
            <a:off x="995357" y="3260235"/>
            <a:ext cx="3276600" cy="509135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de-CH" dirty="0">
                <a:solidFill>
                  <a:srgbClr val="080700"/>
                </a:solidFill>
                <a:latin typeface="Arial"/>
                <a:cs typeface="Arial"/>
              </a:rPr>
              <a:t>Französisch </a:t>
            </a:r>
            <a:r>
              <a:rPr lang="de-CH" dirty="0">
                <a:solidFill>
                  <a:srgbClr val="FF0000"/>
                </a:solidFill>
                <a:latin typeface="Arial"/>
                <a:cs typeface="Arial"/>
              </a:rPr>
              <a:t>Schreiben</a:t>
            </a:r>
            <a:endParaRPr lang="de-CH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FDA160F-FFBB-4CE6-BED1-6A52CBF95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2623" y="1040363"/>
            <a:ext cx="3690000" cy="523186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2640847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1600" kern="0" dirty="0">
                <a:solidFill>
                  <a:srgbClr val="080700"/>
                </a:solidFill>
                <a:latin typeface="Arial"/>
                <a:ea typeface="ＭＳ Ｐゴシック"/>
                <a:cs typeface="Arial"/>
              </a:rPr>
              <a:t>6 Kompetenzbereiche gemäss Lehrplan 21</a:t>
            </a:r>
            <a:endParaRPr lang="de-CH" sz="1600" i="1" dirty="0">
              <a:solidFill>
                <a:srgbClr val="080700"/>
              </a:solidFill>
              <a:ea typeface="ＭＳ Ｐゴシック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62523" y="1049448"/>
            <a:ext cx="3889261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CH" sz="2800" b="1" dirty="0">
                <a:solidFill>
                  <a:srgbClr val="7030A0"/>
                </a:solidFill>
                <a:latin typeface="Arial"/>
                <a:ea typeface="ＭＳ Ｐゴシック"/>
              </a:rPr>
              <a:t>Bewusstheit für Sprache(n)</a:t>
            </a:r>
            <a:endParaRPr lang="de-CH" sz="2800" b="1" dirty="0">
              <a:solidFill>
                <a:srgbClr val="7030A0"/>
              </a:solidFill>
              <a:ea typeface="ＭＳ Ｐゴシック"/>
              <a:cs typeface="Arial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62523" y="1916832"/>
            <a:ext cx="4148336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CH" sz="2000" dirty="0">
                <a:solidFill>
                  <a:srgbClr val="080700"/>
                </a:solidFill>
                <a:latin typeface="Arial"/>
                <a:cs typeface="Arial"/>
              </a:rPr>
              <a:t>Aufmerksamkeit für sprachliche Vielfalt und Phänomene</a:t>
            </a:r>
            <a:endParaRPr lang="de-DE" dirty="0">
              <a:cs typeface="Arial" charset="0"/>
            </a:endParaRPr>
          </a:p>
          <a:p>
            <a:endParaRPr lang="de-CH" sz="2000" dirty="0">
              <a:solidFill>
                <a:srgbClr val="080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9D856BD-960D-481F-AF24-19571234A01A}"/>
              </a:ext>
            </a:extLst>
          </p:cNvPr>
          <p:cNvSpPr txBox="1"/>
          <p:nvPr/>
        </p:nvSpPr>
        <p:spPr>
          <a:xfrm>
            <a:off x="5076677" y="1047437"/>
            <a:ext cx="447901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rgbClr val="00B0F0"/>
                </a:solidFill>
                <a:latin typeface="Arial"/>
                <a:cs typeface="Arial"/>
              </a:rPr>
              <a:t>Kulturen im Fokus </a:t>
            </a:r>
            <a:endParaRPr lang="de-DE" sz="2800" b="1" dirty="0">
              <a:solidFill>
                <a:srgbClr val="00B0F0"/>
              </a:solidFill>
              <a:cs typeface="Arial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48E131A-F60E-4499-968E-574B5417CA53}"/>
              </a:ext>
            </a:extLst>
          </p:cNvPr>
          <p:cNvSpPr txBox="1"/>
          <p:nvPr/>
        </p:nvSpPr>
        <p:spPr>
          <a:xfrm>
            <a:off x="5076677" y="1916832"/>
            <a:ext cx="312661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2000" dirty="0">
                <a:latin typeface="Arial"/>
                <a:cs typeface="Arial"/>
              </a:rPr>
              <a:t>Kenntnisse, Haltungen und Handlungen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B43CEF3-1E15-478C-89BB-5484D7060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904" y="2824261"/>
            <a:ext cx="2466430" cy="352058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78ABE65-78CD-40E4-B2DD-A485CAF35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2824260"/>
            <a:ext cx="2480071" cy="352058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96908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1600" kern="0" dirty="0">
                <a:solidFill>
                  <a:srgbClr val="080700"/>
                </a:solidFill>
                <a:latin typeface="Arial"/>
                <a:ea typeface="ＭＳ Ｐゴシック"/>
                <a:cs typeface="Arial"/>
              </a:rPr>
              <a:t>6 Kompetenzbereiche gemäss Lehrplan 21</a:t>
            </a:r>
            <a:endParaRPr lang="de-CH" sz="1600" i="1" dirty="0">
              <a:solidFill>
                <a:srgbClr val="080700"/>
              </a:solidFill>
              <a:ea typeface="ＭＳ Ｐゴシック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65689" y="1050637"/>
            <a:ext cx="7792014" cy="892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CH" sz="2800" b="1" dirty="0">
                <a:solidFill>
                  <a:srgbClr val="080700"/>
                </a:solidFill>
                <a:latin typeface="Arial"/>
                <a:ea typeface="ＭＳ Ｐゴシック"/>
                <a:cs typeface="ＭＳ Ｐゴシック" pitchFamily="-84" charset="-128"/>
              </a:rPr>
              <a:t>Strategien</a:t>
            </a:r>
            <a:endParaRPr lang="de-DE" dirty="0"/>
          </a:p>
          <a:p>
            <a:r>
              <a:rPr lang="de-CH" sz="2400" b="1" dirty="0">
                <a:solidFill>
                  <a:srgbClr val="080700"/>
                </a:solidFill>
                <a:latin typeface="Arial"/>
                <a:ea typeface="ＭＳ Ｐゴシック"/>
                <a:cs typeface="ＭＳ Ｐゴシック" pitchFamily="-84" charset="-128"/>
              </a:rPr>
              <a:t>Im Fach Französisch       </a:t>
            </a:r>
            <a:r>
              <a:rPr lang="de-CH" sz="2000" b="1" dirty="0">
                <a:solidFill>
                  <a:srgbClr val="080700"/>
                </a:solidFill>
                <a:latin typeface="Arial"/>
                <a:ea typeface="ＭＳ Ｐゴシック"/>
                <a:cs typeface="ＭＳ Ｐゴシック" pitchFamily="-84" charset="-128"/>
              </a:rPr>
              <a:t>                            </a:t>
            </a:r>
            <a:endParaRPr lang="de-CH" sz="2000" dirty="0">
              <a:solidFill>
                <a:srgbClr val="161616"/>
              </a:solidFill>
              <a:ea typeface="ＭＳ Ｐゴシック" pitchFamily="-84" charset="-128"/>
              <a:cs typeface="Arial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62523" y="2266602"/>
            <a:ext cx="4264867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CH" sz="2000" dirty="0">
                <a:latin typeface="Arial"/>
                <a:cs typeface="Arial"/>
              </a:rPr>
              <a:t>Wissen wie man die</a:t>
            </a:r>
            <a:r>
              <a:rPr lang="de-CH" sz="2000" dirty="0">
                <a:solidFill>
                  <a:srgbClr val="161616"/>
                </a:solidFill>
                <a:latin typeface="Arial"/>
                <a:cs typeface="Arial"/>
              </a:rPr>
              <a:t> Fremdsprache</a:t>
            </a:r>
            <a:endParaRPr lang="de-CH" sz="2000" dirty="0">
              <a:solidFill>
                <a:srgbClr val="080700"/>
              </a:solidFill>
              <a:latin typeface="Arial"/>
              <a:cs typeface="Arial"/>
            </a:endParaRPr>
          </a:p>
          <a:p>
            <a:pPr marL="342900" indent="-342900">
              <a:buFont typeface="Wingdings"/>
              <a:buChar char="§"/>
            </a:pPr>
            <a:r>
              <a:rPr lang="de-CH" sz="2000" dirty="0">
                <a:latin typeface="Arial"/>
                <a:cs typeface="Arial"/>
              </a:rPr>
              <a:t>einfacher versteht:</a:t>
            </a:r>
            <a:r>
              <a:rPr lang="de-CH" sz="2000" dirty="0">
                <a:solidFill>
                  <a:srgbClr val="0070C0"/>
                </a:solidFill>
                <a:latin typeface="Arial"/>
                <a:cs typeface="Arial"/>
              </a:rPr>
              <a:t> </a:t>
            </a:r>
            <a:br>
              <a:rPr lang="de-CH" sz="2000" dirty="0">
                <a:solidFill>
                  <a:srgbClr val="0070C0"/>
                </a:solidFill>
                <a:latin typeface="Arial"/>
                <a:cs typeface="Arial"/>
              </a:rPr>
            </a:br>
            <a:r>
              <a:rPr lang="de-CH" sz="2000" dirty="0">
                <a:solidFill>
                  <a:srgbClr val="0070C0"/>
                </a:solidFill>
                <a:latin typeface="Arial"/>
                <a:cs typeface="Arial"/>
              </a:rPr>
              <a:t>Hören, </a:t>
            </a:r>
            <a:r>
              <a:rPr lang="de-CH" sz="2000" dirty="0">
                <a:solidFill>
                  <a:srgbClr val="00B050"/>
                </a:solidFill>
                <a:latin typeface="Arial"/>
                <a:cs typeface="Arial"/>
              </a:rPr>
              <a:t>Lesen</a:t>
            </a:r>
            <a:endParaRPr lang="de-CH" sz="2000" dirty="0">
              <a:solidFill>
                <a:srgbClr val="080700"/>
              </a:solidFill>
              <a:latin typeface="Arial"/>
              <a:cs typeface="Arial"/>
            </a:endParaRPr>
          </a:p>
          <a:p>
            <a:pPr marL="342900" indent="-342900">
              <a:buFont typeface="Wingdings"/>
              <a:buChar char="§"/>
            </a:pPr>
            <a:r>
              <a:rPr lang="de-CH" sz="2000" dirty="0">
                <a:solidFill>
                  <a:srgbClr val="161616"/>
                </a:solidFill>
                <a:latin typeface="Arial"/>
                <a:cs typeface="Arial"/>
              </a:rPr>
              <a:t>die</a:t>
            </a:r>
            <a:r>
              <a:rPr lang="de-CH" sz="2000" dirty="0">
                <a:latin typeface="Arial"/>
                <a:cs typeface="Arial"/>
              </a:rPr>
              <a:t> Sprache selbst verwendet:</a:t>
            </a:r>
            <a:r>
              <a:rPr lang="de-CH" sz="2000" dirty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 Sprechen,</a:t>
            </a:r>
            <a:r>
              <a:rPr lang="de-CH" sz="2000" dirty="0">
                <a:solidFill>
                  <a:srgbClr val="FFFF00"/>
                </a:solidFill>
                <a:latin typeface="Arial"/>
                <a:cs typeface="Arial"/>
              </a:rPr>
              <a:t> </a:t>
            </a:r>
            <a:r>
              <a:rPr lang="de-CH" sz="2000" dirty="0">
                <a:solidFill>
                  <a:srgbClr val="FF0000"/>
                </a:solidFill>
                <a:latin typeface="Arial"/>
                <a:cs typeface="Arial"/>
              </a:rPr>
              <a:t>Schreiben </a:t>
            </a:r>
            <a:endParaRPr lang="de-CH" sz="2000" dirty="0">
              <a:solidFill>
                <a:srgbClr val="080700"/>
              </a:solidFill>
              <a:latin typeface="Arial"/>
              <a:cs typeface="Arial"/>
            </a:endParaRPr>
          </a:p>
          <a:p>
            <a:endParaRPr lang="de-CH" sz="2000" dirty="0">
              <a:solidFill>
                <a:srgbClr val="080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3">
            <a:extLst>
              <a:ext uri="{FF2B5EF4-FFF2-40B4-BE49-F238E27FC236}">
                <a16:creationId xmlns:a16="http://schemas.microsoft.com/office/drawing/2014/main" id="{93E41069-F0B4-408E-A383-4E381BA7F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710" y="2852936"/>
            <a:ext cx="4693220" cy="357111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1D67267-B160-4174-AE03-157BC42E3285}"/>
              </a:ext>
            </a:extLst>
          </p:cNvPr>
          <p:cNvSpPr txBox="1"/>
          <p:nvPr/>
        </p:nvSpPr>
        <p:spPr>
          <a:xfrm rot="10800000" flipV="1">
            <a:off x="7344019" y="2266602"/>
            <a:ext cx="256198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400" dirty="0">
                <a:latin typeface="Arial"/>
                <a:cs typeface="Arial"/>
              </a:rPr>
              <a:t>Überfachliche Kompetenzen gemäss Lehrplan 21</a:t>
            </a:r>
            <a:endParaRPr lang="de-DE" sz="1400" dirty="0">
              <a:cs typeface="Arial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A970AA0-F9E8-4903-B6AC-ABBA03AA49A8}"/>
              </a:ext>
            </a:extLst>
          </p:cNvPr>
          <p:cNvSpPr txBox="1"/>
          <p:nvPr/>
        </p:nvSpPr>
        <p:spPr>
          <a:xfrm>
            <a:off x="663020" y="5332810"/>
            <a:ext cx="2998507" cy="9156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br>
              <a:rPr lang="de-DE" dirty="0">
                <a:cs typeface="Arial"/>
              </a:rPr>
            </a:br>
            <a:r>
              <a:rPr lang="de-DE" dirty="0">
                <a:latin typeface="Arial"/>
                <a:cs typeface="Arial"/>
              </a:rPr>
              <a:t>Wissen, wie man lernt</a:t>
            </a:r>
            <a:endParaRPr lang="de-DE" dirty="0">
              <a:cs typeface="Arial"/>
            </a:endParaRPr>
          </a:p>
          <a:p>
            <a:endParaRPr lang="de-DE" dirty="0">
              <a:cs typeface="Arial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EC43F89-5C1E-4551-8410-D4896E68B552}"/>
              </a:ext>
            </a:extLst>
          </p:cNvPr>
          <p:cNvSpPr txBox="1"/>
          <p:nvPr/>
        </p:nvSpPr>
        <p:spPr>
          <a:xfrm>
            <a:off x="653473" y="4661761"/>
            <a:ext cx="343713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CH" dirty="0">
                <a:latin typeface="Arial"/>
                <a:cs typeface="Arial"/>
              </a:rPr>
              <a:t>Wissen, wie man Widerstände überwindet</a:t>
            </a:r>
            <a:endParaRPr lang="de-DE" dirty="0"/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AA3F6D47-0B9E-4498-A748-D6FB33E896E4}"/>
              </a:ext>
            </a:extLst>
          </p:cNvPr>
          <p:cNvCxnSpPr>
            <a:cxnSpLocks/>
          </p:cNvCxnSpPr>
          <p:nvPr/>
        </p:nvCxnSpPr>
        <p:spPr>
          <a:xfrm flipV="1">
            <a:off x="3954251" y="4869083"/>
            <a:ext cx="2510917" cy="1"/>
          </a:xfrm>
          <a:prstGeom prst="straightConnector1">
            <a:avLst/>
          </a:prstGeom>
          <a:ln>
            <a:solidFill>
              <a:srgbClr val="F0490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9CE45812-1E35-4588-9B9C-8DCAD660998A}"/>
              </a:ext>
            </a:extLst>
          </p:cNvPr>
          <p:cNvCxnSpPr>
            <a:cxnSpLocks/>
          </p:cNvCxnSpPr>
          <p:nvPr/>
        </p:nvCxnSpPr>
        <p:spPr>
          <a:xfrm flipV="1">
            <a:off x="3126950" y="5790653"/>
            <a:ext cx="3770266" cy="13105"/>
          </a:xfrm>
          <a:prstGeom prst="straightConnector1">
            <a:avLst/>
          </a:prstGeom>
          <a:ln>
            <a:solidFill>
              <a:srgbClr val="F0490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6351792C-4850-49EF-9BDB-1397632C2B1E}"/>
              </a:ext>
            </a:extLst>
          </p:cNvPr>
          <p:cNvSpPr txBox="1"/>
          <p:nvPr/>
        </p:nvSpPr>
        <p:spPr>
          <a:xfrm>
            <a:off x="656755" y="4212323"/>
            <a:ext cx="390494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2400" b="1" dirty="0">
                <a:latin typeface="Arial"/>
                <a:cs typeface="Arial"/>
              </a:rPr>
              <a:t>Und darüber hinaus</a:t>
            </a:r>
            <a:endParaRPr lang="de-DE" sz="2400" b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04236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86D6A7-5B64-42FB-A559-8840F91C6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dirty="0">
                <a:latin typeface="Arial"/>
                <a:ea typeface="MS PGothic"/>
                <a:cs typeface="Arial"/>
              </a:rPr>
              <a:t>Aufbau eines </a:t>
            </a:r>
            <a:r>
              <a:rPr lang="de-DE" sz="1600" i="1" dirty="0">
                <a:latin typeface="Arial"/>
                <a:ea typeface="MS PGothic"/>
                <a:cs typeface="Arial"/>
              </a:rPr>
              <a:t>parcours</a:t>
            </a:r>
            <a:endParaRPr lang="de-DE" sz="1600" i="1" dirty="0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AD181637-6F51-4F3C-B415-C3CBF0B1E2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4043" y="1092220"/>
            <a:ext cx="6221286" cy="5145092"/>
          </a:xfr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2902035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2523" y="386699"/>
            <a:ext cx="7410000" cy="446725"/>
          </a:xfrm>
        </p:spPr>
        <p:txBody>
          <a:bodyPr/>
          <a:lstStyle/>
          <a:p>
            <a:r>
              <a:rPr lang="de-DE" sz="1600" kern="0" dirty="0">
                <a:latin typeface="Arial"/>
                <a:ea typeface="ＭＳ Ｐゴシック"/>
                <a:cs typeface="Arial"/>
              </a:rPr>
              <a:t>Aufbau eines </a:t>
            </a:r>
            <a:r>
              <a:rPr lang="de-DE" sz="1600" i="1" kern="0" dirty="0">
                <a:latin typeface="Arial"/>
                <a:ea typeface="ＭＳ Ｐゴシック"/>
                <a:cs typeface="Arial"/>
              </a:rPr>
              <a:t>parcours</a:t>
            </a:r>
            <a:endParaRPr lang="de-CH" sz="1600" b="0" kern="0" dirty="0">
              <a:latin typeface="Arial"/>
              <a:ea typeface="ＭＳ Ｐゴシック"/>
              <a:cs typeface="Arial"/>
            </a:endParaRPr>
          </a:p>
          <a:p>
            <a:endParaRPr lang="de-CH" sz="2000" kern="0" dirty="0">
              <a:solidFill>
                <a:srgbClr val="080700"/>
              </a:solidFill>
              <a:ea typeface="ＭＳ Ｐゴシック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62523" y="1793596"/>
            <a:ext cx="3786421" cy="4227691"/>
          </a:xfrm>
        </p:spPr>
        <p:txBody>
          <a:bodyPr/>
          <a:lstStyle/>
          <a:p>
            <a:r>
              <a:rPr lang="de-DE" sz="2000" dirty="0">
                <a:latin typeface="Arial"/>
                <a:cs typeface="Arial"/>
              </a:rPr>
              <a:t>Die Navigationskarte führt durch den </a:t>
            </a:r>
            <a:r>
              <a:rPr lang="de-DE" sz="2000" i="1" dirty="0">
                <a:latin typeface="Arial"/>
                <a:cs typeface="Arial"/>
              </a:rPr>
              <a:t>parcours</a:t>
            </a:r>
            <a:r>
              <a:rPr lang="de-DE" sz="2000" dirty="0">
                <a:latin typeface="Arial"/>
                <a:cs typeface="Arial"/>
              </a:rPr>
              <a:t>.</a:t>
            </a:r>
            <a:br>
              <a:rPr lang="de-DE" sz="2000" dirty="0">
                <a:latin typeface="Arial"/>
                <a:cs typeface="Arial"/>
              </a:rPr>
            </a:br>
            <a:endParaRPr lang="de-DE" sz="2000" dirty="0">
              <a:latin typeface="Arial"/>
              <a:cs typeface="Arial"/>
            </a:endParaRPr>
          </a:p>
          <a:p>
            <a:r>
              <a:rPr lang="de-DE" sz="2000" dirty="0">
                <a:latin typeface="Arial"/>
                <a:cs typeface="Arial"/>
              </a:rPr>
              <a:t>Die Schülerinnen und Schüler sollen nach jeder </a:t>
            </a:r>
            <a:r>
              <a:rPr lang="de-DE" sz="2000" i="1" dirty="0">
                <a:latin typeface="Arial"/>
                <a:cs typeface="Arial"/>
              </a:rPr>
              <a:t>activité </a:t>
            </a:r>
            <a:r>
              <a:rPr lang="de-DE" sz="2000" dirty="0">
                <a:latin typeface="Arial"/>
                <a:cs typeface="Arial"/>
              </a:rPr>
              <a:t>eine kleine Aufgabe lösen. So sehen sie, dass sie auf der Reise immer weiterkommen.</a:t>
            </a:r>
          </a:p>
          <a:p>
            <a:pPr marL="0" indent="0">
              <a:lnSpc>
                <a:spcPct val="90000"/>
              </a:lnSpc>
              <a:buNone/>
            </a:pPr>
            <a:endParaRPr lang="de-CH" sz="2000" dirty="0">
              <a:solidFill>
                <a:srgbClr val="0807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de-CH" sz="2000" dirty="0">
              <a:solidFill>
                <a:srgbClr val="0807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de-CH" sz="2000" dirty="0">
              <a:solidFill>
                <a:srgbClr val="080700"/>
              </a:solidFill>
            </a:endParaRPr>
          </a:p>
          <a:p>
            <a:pPr>
              <a:lnSpc>
                <a:spcPct val="90000"/>
              </a:lnSpc>
            </a:pPr>
            <a:endParaRPr lang="de-DE" sz="2000" dirty="0">
              <a:solidFill>
                <a:srgbClr val="080700"/>
              </a:solidFill>
            </a:endParaRPr>
          </a:p>
          <a:p>
            <a:pPr>
              <a:lnSpc>
                <a:spcPct val="90000"/>
              </a:lnSpc>
            </a:pPr>
            <a:endParaRPr lang="de-CH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lnSpc>
                <a:spcPct val="90000"/>
              </a:lnSpc>
              <a:buNone/>
            </a:pPr>
            <a:br>
              <a:rPr lang="de-CH" sz="2000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</a:br>
            <a:endParaRPr lang="de-CH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dirty="0"/>
          </a:p>
          <a:p>
            <a:pPr marL="0" indent="0">
              <a:buNone/>
            </a:pPr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CH" dirty="0"/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62523" y="1049448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CH" sz="2800" b="1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Navigationskarte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04CE8E2-5D60-42C6-8B18-EF14A09B3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592960" y="1937924"/>
            <a:ext cx="5027686" cy="3580703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70928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9">
            <a:extLst>
              <a:ext uri="{FF2B5EF4-FFF2-40B4-BE49-F238E27FC236}">
                <a16:creationId xmlns:a16="http://schemas.microsoft.com/office/drawing/2014/main" id="{640F9EE2-CCC3-438F-9CA6-F3CB112C6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322" y="1260445"/>
            <a:ext cx="2231037" cy="305362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2523" y="386699"/>
            <a:ext cx="7410000" cy="446725"/>
          </a:xfrm>
        </p:spPr>
        <p:txBody>
          <a:bodyPr/>
          <a:lstStyle/>
          <a:p>
            <a:r>
              <a:rPr lang="de-DE" sz="1600" kern="0" dirty="0">
                <a:latin typeface="Arial"/>
                <a:ea typeface="ＭＳ Ｐゴシック"/>
                <a:cs typeface="Arial"/>
              </a:rPr>
              <a:t>Aufbau eines </a:t>
            </a:r>
            <a:r>
              <a:rPr lang="de-DE" sz="1600" i="1" kern="0" dirty="0">
                <a:latin typeface="Arial"/>
                <a:ea typeface="ＭＳ Ｐゴシック"/>
                <a:cs typeface="Arial"/>
              </a:rPr>
              <a:t>parcours</a:t>
            </a:r>
            <a:endParaRPr lang="de-CH" sz="1600" b="0" kern="0" dirty="0">
              <a:latin typeface="Arial"/>
              <a:ea typeface="ＭＳ Ｐゴシック"/>
              <a:cs typeface="Arial"/>
            </a:endParaRPr>
          </a:p>
          <a:p>
            <a:endParaRPr lang="de-CH" sz="2000" kern="0" dirty="0">
              <a:solidFill>
                <a:srgbClr val="080700"/>
              </a:solidFill>
              <a:ea typeface="ＭＳ Ｐゴシック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62523" y="1916832"/>
            <a:ext cx="3786421" cy="2808312"/>
          </a:xfrm>
        </p:spPr>
        <p:txBody>
          <a:bodyPr/>
          <a:lstStyle/>
          <a:p>
            <a:pPr marL="0" indent="0">
              <a:buNone/>
            </a:pPr>
            <a:r>
              <a:rPr lang="de-CH" sz="2000" b="1" dirty="0">
                <a:solidFill>
                  <a:srgbClr val="080700"/>
                </a:solidFill>
                <a:latin typeface="Arial"/>
                <a:ea typeface="ＭＳ Ｐゴシック"/>
                <a:cs typeface="ＭＳ Ｐゴシック" pitchFamily="-84" charset="-128"/>
              </a:rPr>
              <a:t>Die Inputs der 3. Klasse</a:t>
            </a:r>
            <a:endParaRPr lang="de-CH" sz="2000" b="1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buNone/>
            </a:pPr>
            <a:endParaRPr lang="de-CH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>
              <a:lnSpc>
                <a:spcPct val="90000"/>
              </a:lnSpc>
            </a:pPr>
            <a:r>
              <a:rPr lang="de-DE" sz="2000" dirty="0">
                <a:solidFill>
                  <a:srgbClr val="080700"/>
                </a:solidFill>
                <a:latin typeface="Arial"/>
                <a:ea typeface="MS PGothic"/>
                <a:cs typeface="Arial"/>
              </a:rPr>
              <a:t>Ein Wimmelbild zu einem Thema</a:t>
            </a:r>
          </a:p>
          <a:p>
            <a:pPr marL="0" indent="0">
              <a:lnSpc>
                <a:spcPct val="90000"/>
              </a:lnSpc>
              <a:buNone/>
            </a:pPr>
            <a:endParaRPr lang="de-DE" dirty="0"/>
          </a:p>
          <a:p>
            <a:pPr>
              <a:lnSpc>
                <a:spcPct val="90000"/>
              </a:lnSpc>
            </a:pPr>
            <a:r>
              <a:rPr lang="de-DE" sz="2000" dirty="0">
                <a:solidFill>
                  <a:srgbClr val="080700"/>
                </a:solidFill>
                <a:latin typeface="Arial"/>
                <a:ea typeface="MS PGothic"/>
                <a:cs typeface="Arial"/>
              </a:rPr>
              <a:t>Verschiedene Textsorten: Porträts, Rezepte, eine Geschichte</a:t>
            </a:r>
            <a:endParaRPr lang="de-DE" sz="2000" dirty="0">
              <a:solidFill>
                <a:srgbClr val="0807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de-CH" sz="2000" dirty="0">
              <a:solidFill>
                <a:srgbClr val="0807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de-CH" sz="2000" dirty="0">
              <a:solidFill>
                <a:srgbClr val="0807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de-CH" sz="2000" dirty="0">
              <a:solidFill>
                <a:srgbClr val="080700"/>
              </a:solidFill>
            </a:endParaRPr>
          </a:p>
          <a:p>
            <a:pPr>
              <a:lnSpc>
                <a:spcPct val="90000"/>
              </a:lnSpc>
            </a:pPr>
            <a:endParaRPr lang="de-DE" sz="2000" dirty="0">
              <a:solidFill>
                <a:srgbClr val="080700"/>
              </a:solidFill>
            </a:endParaRPr>
          </a:p>
          <a:p>
            <a:pPr>
              <a:lnSpc>
                <a:spcPct val="90000"/>
              </a:lnSpc>
            </a:pPr>
            <a:endParaRPr lang="de-CH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lnSpc>
                <a:spcPct val="90000"/>
              </a:lnSpc>
              <a:buNone/>
            </a:pPr>
            <a:br>
              <a:rPr lang="de-CH" sz="2000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</a:br>
            <a:endParaRPr lang="de-CH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dirty="0"/>
          </a:p>
          <a:p>
            <a:pPr marL="0" indent="0">
              <a:buNone/>
            </a:pPr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CH" dirty="0"/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62523" y="1049448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CH" sz="2800" b="1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Input</a:t>
            </a:r>
          </a:p>
        </p:txBody>
      </p:sp>
      <p:pic>
        <p:nvPicPr>
          <p:cNvPr id="6" name="Grafik 8">
            <a:extLst>
              <a:ext uri="{FF2B5EF4-FFF2-40B4-BE49-F238E27FC236}">
                <a16:creationId xmlns:a16="http://schemas.microsoft.com/office/drawing/2014/main" id="{4CE2B4B1-73CF-4630-8C85-F487B145B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523" y="3573016"/>
            <a:ext cx="3724961" cy="263162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3828878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1600" kern="0" dirty="0">
                <a:solidFill>
                  <a:srgbClr val="080700"/>
                </a:solidFill>
                <a:latin typeface="Arial"/>
                <a:ea typeface="ＭＳ Ｐゴシック"/>
                <a:cs typeface="ＭＳ Ｐゴシック" pitchFamily="-84" charset="-128"/>
              </a:rPr>
              <a:t>Aufbau eines </a:t>
            </a:r>
            <a:r>
              <a:rPr lang="de-CH" sz="1600" i="1" kern="0" dirty="0">
                <a:solidFill>
                  <a:srgbClr val="080700"/>
                </a:solidFill>
                <a:latin typeface="Arial"/>
                <a:ea typeface="ＭＳ Ｐゴシック"/>
                <a:cs typeface="ＭＳ Ｐゴシック" pitchFamily="-84" charset="-128"/>
              </a:rPr>
              <a:t>parcours</a:t>
            </a:r>
            <a:endParaRPr lang="de-CH" sz="1600" i="1">
              <a:solidFill>
                <a:srgbClr val="080700"/>
              </a:solidFill>
              <a:ea typeface="ＭＳ Ｐゴシック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71976" y="1717411"/>
            <a:ext cx="2994332" cy="4231869"/>
          </a:xfrm>
        </p:spPr>
        <p:txBody>
          <a:bodyPr/>
          <a:lstStyle/>
          <a:p>
            <a:pPr marL="0" indent="0">
              <a:buNone/>
            </a:pPr>
            <a:r>
              <a:rPr lang="de-CH" sz="2000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In den </a:t>
            </a:r>
            <a:r>
              <a:rPr lang="de-CH" sz="2000" i="1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activités</a:t>
            </a:r>
            <a:r>
              <a:rPr lang="de-CH" sz="2000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 werden</a:t>
            </a:r>
          </a:p>
          <a:p>
            <a:pPr marL="0" indent="0">
              <a:buNone/>
            </a:pPr>
            <a:endParaRPr lang="de-CH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>
              <a:lnSpc>
                <a:spcPct val="90000"/>
              </a:lnSpc>
            </a:pPr>
            <a:r>
              <a:rPr lang="de-DE" sz="2000" dirty="0">
                <a:solidFill>
                  <a:srgbClr val="080700"/>
                </a:solidFill>
              </a:rPr>
              <a:t>Texte</a:t>
            </a:r>
          </a:p>
          <a:p>
            <a:pPr>
              <a:lnSpc>
                <a:spcPct val="90000"/>
              </a:lnSpc>
            </a:pPr>
            <a:r>
              <a:rPr lang="de-DE" sz="2000" dirty="0">
                <a:solidFill>
                  <a:srgbClr val="080700"/>
                </a:solidFill>
              </a:rPr>
              <a:t>Strukturen</a:t>
            </a:r>
          </a:p>
          <a:p>
            <a:pPr>
              <a:lnSpc>
                <a:spcPct val="90000"/>
              </a:lnSpc>
            </a:pPr>
            <a:r>
              <a:rPr lang="de-DE" sz="2000" dirty="0">
                <a:solidFill>
                  <a:srgbClr val="080700"/>
                </a:solidFill>
              </a:rPr>
              <a:t>Wortschatz </a:t>
            </a:r>
          </a:p>
          <a:p>
            <a:pPr>
              <a:lnSpc>
                <a:spcPct val="90000"/>
              </a:lnSpc>
            </a:pPr>
            <a:r>
              <a:rPr lang="de-DE" sz="2000" dirty="0">
                <a:solidFill>
                  <a:srgbClr val="080700"/>
                </a:solidFill>
              </a:rPr>
              <a:t>Grammatik</a:t>
            </a:r>
          </a:p>
          <a:p>
            <a:pPr>
              <a:lnSpc>
                <a:spcPct val="90000"/>
              </a:lnSpc>
            </a:pPr>
            <a:r>
              <a:rPr lang="de-DE" sz="2000" dirty="0">
                <a:solidFill>
                  <a:srgbClr val="080700"/>
                </a:solidFill>
              </a:rPr>
              <a:t>Aussprache  </a:t>
            </a:r>
          </a:p>
          <a:p>
            <a:pPr>
              <a:lnSpc>
                <a:spcPct val="90000"/>
              </a:lnSpc>
            </a:pPr>
            <a:r>
              <a:rPr lang="de-DE" sz="2000" dirty="0">
                <a:solidFill>
                  <a:srgbClr val="080700"/>
                </a:solidFill>
              </a:rPr>
              <a:t>Strategien</a:t>
            </a:r>
          </a:p>
          <a:p>
            <a:endParaRPr lang="de-DE" sz="2000" dirty="0">
              <a:solidFill>
                <a:srgbClr val="080700"/>
              </a:solidFill>
            </a:endParaRPr>
          </a:p>
          <a:p>
            <a:pPr marL="0" indent="0">
              <a:buNone/>
            </a:pPr>
            <a:r>
              <a:rPr lang="de-DE" sz="2000" dirty="0">
                <a:solidFill>
                  <a:srgbClr val="080700"/>
                </a:solidFill>
              </a:rPr>
              <a:t>in offenen </a:t>
            </a:r>
            <a:br>
              <a:rPr lang="de-DE" sz="2000" dirty="0">
                <a:solidFill>
                  <a:srgbClr val="080700"/>
                </a:solidFill>
              </a:rPr>
            </a:br>
            <a:r>
              <a:rPr lang="de-DE" sz="2000" dirty="0">
                <a:solidFill>
                  <a:srgbClr val="080700"/>
                </a:solidFill>
              </a:rPr>
              <a:t>Aufgabenstellungen </a:t>
            </a:r>
            <a:br>
              <a:rPr lang="de-DE" sz="2000" dirty="0">
                <a:solidFill>
                  <a:srgbClr val="080700"/>
                </a:solidFill>
              </a:rPr>
            </a:br>
            <a:r>
              <a:rPr lang="de-DE" sz="2000" dirty="0">
                <a:solidFill>
                  <a:srgbClr val="080700"/>
                </a:solidFill>
              </a:rPr>
              <a:t>bearbeitet.</a:t>
            </a:r>
          </a:p>
          <a:p>
            <a:pPr>
              <a:lnSpc>
                <a:spcPct val="90000"/>
              </a:lnSpc>
            </a:pPr>
            <a:endParaRPr lang="de-DE" sz="2000" dirty="0">
              <a:solidFill>
                <a:srgbClr val="0807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de-CH" sz="2000" dirty="0">
              <a:solidFill>
                <a:srgbClr val="0807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de-CH" sz="2000" dirty="0">
              <a:solidFill>
                <a:srgbClr val="0807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de-CH" sz="2000" dirty="0">
              <a:solidFill>
                <a:srgbClr val="080700"/>
              </a:solidFill>
            </a:endParaRPr>
          </a:p>
          <a:p>
            <a:pPr>
              <a:lnSpc>
                <a:spcPct val="90000"/>
              </a:lnSpc>
            </a:pPr>
            <a:endParaRPr lang="de-DE" sz="2000" dirty="0">
              <a:solidFill>
                <a:srgbClr val="080700"/>
              </a:solidFill>
            </a:endParaRPr>
          </a:p>
          <a:p>
            <a:pPr>
              <a:lnSpc>
                <a:spcPct val="90000"/>
              </a:lnSpc>
            </a:pPr>
            <a:endParaRPr lang="de-CH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lnSpc>
                <a:spcPct val="90000"/>
              </a:lnSpc>
              <a:buNone/>
            </a:pPr>
            <a:br>
              <a:rPr lang="de-CH" sz="2000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</a:br>
            <a:endParaRPr lang="de-CH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dirty="0"/>
          </a:p>
          <a:p>
            <a:pPr marL="0" indent="0">
              <a:buNone/>
            </a:pPr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CH" dirty="0"/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62523" y="1049448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CH" sz="2800" b="1" i="1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activités</a:t>
            </a:r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CE4D5A8D-70FD-4BFB-B748-D34D60922E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8" t="3125" r="-583" b="1480"/>
          <a:stretch/>
        </p:blipFill>
        <p:spPr>
          <a:xfrm>
            <a:off x="3944888" y="1961417"/>
            <a:ext cx="5477630" cy="374385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1055220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1600" kern="0" dirty="0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Aufbau eines </a:t>
            </a:r>
            <a:r>
              <a:rPr lang="de-CH" sz="1600" i="1" kern="0" dirty="0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parcours</a:t>
            </a:r>
            <a:endParaRPr lang="de-CH" sz="1600" i="1" dirty="0">
              <a:solidFill>
                <a:srgbClr val="0807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62524" y="1916832"/>
            <a:ext cx="3642404" cy="4680520"/>
          </a:xfrm>
        </p:spPr>
        <p:txBody>
          <a:bodyPr/>
          <a:lstStyle/>
          <a:p>
            <a:pPr marL="0" indent="0">
              <a:buNone/>
            </a:pPr>
            <a:r>
              <a:rPr lang="de-CH" sz="2000" dirty="0">
                <a:solidFill>
                  <a:srgbClr val="080700"/>
                </a:solidFill>
                <a:ea typeface="ＭＳ Ｐゴシック" pitchFamily="-84" charset="-128"/>
              </a:rPr>
              <a:t>Am Ende </a:t>
            </a:r>
            <a:r>
              <a:rPr lang="de-DE" sz="2000" dirty="0">
                <a:solidFill>
                  <a:srgbClr val="080700"/>
                </a:solidFill>
              </a:rPr>
              <a:t>einer Lerneinheit bearbeiten die Kinder eine grössere Aufgabe, die </a:t>
            </a:r>
            <a:r>
              <a:rPr lang="de-DE" sz="2000" i="1" dirty="0">
                <a:solidFill>
                  <a:srgbClr val="080700"/>
                </a:solidFill>
              </a:rPr>
              <a:t>tâche</a:t>
            </a:r>
            <a:r>
              <a:rPr lang="de-DE" sz="2000" dirty="0">
                <a:solidFill>
                  <a:srgbClr val="080700"/>
                </a:solidFill>
              </a:rPr>
              <a:t>. </a:t>
            </a:r>
          </a:p>
          <a:p>
            <a:endParaRPr lang="de-DE" sz="2000" dirty="0">
              <a:solidFill>
                <a:srgbClr val="080700"/>
              </a:solidFill>
            </a:endParaRPr>
          </a:p>
          <a:p>
            <a:pPr marL="0" indent="0">
              <a:buNone/>
            </a:pPr>
            <a:r>
              <a:rPr lang="de-DE" sz="2000" dirty="0">
                <a:solidFill>
                  <a:srgbClr val="080700"/>
                </a:solidFill>
              </a:rPr>
              <a:t>Hier kommt das in den </a:t>
            </a:r>
            <a:r>
              <a:rPr lang="de-DE" sz="2000" i="1" dirty="0">
                <a:solidFill>
                  <a:srgbClr val="080700"/>
                </a:solidFill>
              </a:rPr>
              <a:t>activités</a:t>
            </a:r>
            <a:r>
              <a:rPr lang="de-DE" sz="2000" dirty="0">
                <a:solidFill>
                  <a:srgbClr val="080700"/>
                </a:solidFill>
              </a:rPr>
              <a:t> Gelernte zur Anwendung. </a:t>
            </a:r>
          </a:p>
          <a:p>
            <a:pPr marL="0" indent="0">
              <a:buNone/>
            </a:pPr>
            <a:endParaRPr lang="de-DE" sz="2000" dirty="0">
              <a:solidFill>
                <a:srgbClr val="080700"/>
              </a:solidFill>
            </a:endParaRPr>
          </a:p>
          <a:p>
            <a:pPr>
              <a:lnSpc>
                <a:spcPct val="90000"/>
              </a:lnSpc>
            </a:pPr>
            <a:endParaRPr lang="de-DE" sz="2000" dirty="0">
              <a:solidFill>
                <a:srgbClr val="0807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de-CH" sz="2000" dirty="0">
              <a:solidFill>
                <a:srgbClr val="0807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de-CH" sz="2000" dirty="0">
              <a:solidFill>
                <a:srgbClr val="0807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de-CH" sz="2000" dirty="0">
              <a:solidFill>
                <a:srgbClr val="080700"/>
              </a:solidFill>
            </a:endParaRPr>
          </a:p>
          <a:p>
            <a:pPr>
              <a:lnSpc>
                <a:spcPct val="90000"/>
              </a:lnSpc>
            </a:pPr>
            <a:endParaRPr lang="de-DE" sz="2000" dirty="0">
              <a:solidFill>
                <a:srgbClr val="080700"/>
              </a:solidFill>
            </a:endParaRPr>
          </a:p>
          <a:p>
            <a:pPr>
              <a:lnSpc>
                <a:spcPct val="90000"/>
              </a:lnSpc>
            </a:pPr>
            <a:endParaRPr lang="de-CH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lnSpc>
                <a:spcPct val="90000"/>
              </a:lnSpc>
              <a:buNone/>
            </a:pPr>
            <a:br>
              <a:rPr lang="de-CH" sz="2000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</a:br>
            <a:endParaRPr lang="de-CH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dirty="0"/>
          </a:p>
          <a:p>
            <a:pPr marL="0" indent="0">
              <a:buNone/>
            </a:pPr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CH" dirty="0"/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62523" y="1049448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CH" sz="2800" b="1" i="1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tâche</a:t>
            </a:r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203115EE-E8F7-4890-84E4-2D58582187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71" r="232" b="-330"/>
          <a:stretch/>
        </p:blipFill>
        <p:spPr>
          <a:xfrm>
            <a:off x="4054325" y="1533052"/>
            <a:ext cx="2746840" cy="391217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Grafik 7" descr="Ein Bild, das Text enthält.&#10;&#10;Beschreibung automatisch generiert.">
            <a:extLst>
              <a:ext uri="{FF2B5EF4-FFF2-40B4-BE49-F238E27FC236}">
                <a16:creationId xmlns:a16="http://schemas.microsoft.com/office/drawing/2014/main" id="{5E7BA40B-D901-4583-9F2C-9BEC21F46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9191" y="1531360"/>
            <a:ext cx="2926337" cy="391217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9563882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780B59B-D570-40D1-BFD9-EFA40ECD7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8439" y="1713906"/>
            <a:ext cx="3060985" cy="430412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Grafik 8" descr="Ein Bild, das Tisch enthält.&#10;&#10;Beschreibung automatisch generiert.">
            <a:extLst>
              <a:ext uri="{FF2B5EF4-FFF2-40B4-BE49-F238E27FC236}">
                <a16:creationId xmlns:a16="http://schemas.microsoft.com/office/drawing/2014/main" id="{75270741-EFAF-4D40-9DC2-19E0A2801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07" y="1713905"/>
            <a:ext cx="2971800" cy="429838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1600" kern="0" dirty="0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Aufbau eines </a:t>
            </a:r>
            <a:r>
              <a:rPr lang="de-CH" sz="1600" i="1" kern="0" dirty="0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parcours</a:t>
            </a:r>
            <a:endParaRPr lang="de-CH" sz="1600" i="1" dirty="0">
              <a:solidFill>
                <a:srgbClr val="0807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62523" y="1049448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CH" sz="2800" b="1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Evaluation</a:t>
            </a:r>
          </a:p>
        </p:txBody>
      </p:sp>
      <p:sp>
        <p:nvSpPr>
          <p:cNvPr id="12" name="Pfeil nach rechts 11"/>
          <p:cNvSpPr/>
          <p:nvPr/>
        </p:nvSpPr>
        <p:spPr>
          <a:xfrm>
            <a:off x="3330352" y="4740748"/>
            <a:ext cx="2646040" cy="1527893"/>
          </a:xfrm>
          <a:prstGeom prst="rightArrow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080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Fremdevaluation </a:t>
            </a:r>
            <a:br>
              <a:rPr lang="de-DE" b="1" dirty="0">
                <a:solidFill>
                  <a:srgbClr val="0807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b="1" dirty="0">
                <a:solidFill>
                  <a:srgbClr val="080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von Kompetenzen</a:t>
            </a:r>
          </a:p>
        </p:txBody>
      </p:sp>
      <p:sp>
        <p:nvSpPr>
          <p:cNvPr id="11" name="Pfeil nach links 10"/>
          <p:cNvSpPr/>
          <p:nvPr/>
        </p:nvSpPr>
        <p:spPr>
          <a:xfrm>
            <a:off x="2874542" y="1970259"/>
            <a:ext cx="2646040" cy="1489720"/>
          </a:xfrm>
          <a:prstGeom prst="leftArrow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de-DE" b="1" dirty="0">
                <a:solidFill>
                  <a:srgbClr val="080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Reflexion, Selbstevaluation</a:t>
            </a:r>
          </a:p>
        </p:txBody>
      </p:sp>
    </p:spTree>
    <p:extLst>
      <p:ext uri="{BB962C8B-B14F-4D97-AF65-F5344CB8AC3E}">
        <p14:creationId xmlns:p14="http://schemas.microsoft.com/office/powerpoint/2010/main" val="3597973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570C61-7EC1-4DE1-8C00-CDAB5312D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dirty="0">
                <a:latin typeface="Arial"/>
                <a:ea typeface="MS PGothic"/>
                <a:cs typeface="Arial"/>
              </a:rPr>
              <a:t>Fremdspracherwerb</a:t>
            </a:r>
            <a:endParaRPr lang="de-DE" sz="16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F43F85D-F4EE-4DA3-81A6-A7A42194E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800" b="1" dirty="0">
                <a:latin typeface="Arial"/>
                <a:ea typeface="MS PGothic"/>
                <a:cs typeface="Arial"/>
              </a:rPr>
              <a:t>Wovon ist der Fremdspracherwerb abhängig?</a:t>
            </a:r>
            <a:endParaRPr lang="de-DE" sz="2800" b="1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81D7F25-9498-4636-A50F-BF64B1FAE480}"/>
              </a:ext>
            </a:extLst>
          </p:cNvPr>
          <p:cNvSpPr/>
          <p:nvPr/>
        </p:nvSpPr>
        <p:spPr>
          <a:xfrm>
            <a:off x="5244529" y="1769664"/>
            <a:ext cx="3884935" cy="29130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de-DE" sz="2000" b="1" dirty="0">
                <a:solidFill>
                  <a:srgbClr val="161616"/>
                </a:solidFill>
                <a:latin typeface="Arial"/>
                <a:ea typeface="Segoe UI"/>
                <a:cs typeface="Segoe UI"/>
              </a:rPr>
              <a:t>Äussere Faktoren</a:t>
            </a:r>
            <a:br>
              <a:rPr lang="en-US" sz="2000" b="1" dirty="0">
                <a:latin typeface="Arial"/>
                <a:ea typeface="Segoe UI"/>
                <a:cs typeface="Segoe UI"/>
              </a:rPr>
            </a:br>
            <a:r>
              <a:rPr lang="de-CH" sz="2000" dirty="0">
                <a:solidFill>
                  <a:srgbClr val="080700"/>
                </a:solidFill>
                <a:latin typeface="Arial"/>
                <a:ea typeface="Segoe UI"/>
                <a:cs typeface="Arial"/>
              </a:rPr>
              <a:t>soziales Umfeld</a:t>
            </a:r>
            <a:br>
              <a:rPr lang="de-CH" sz="2000" dirty="0">
                <a:latin typeface="Arial"/>
                <a:ea typeface="Segoe UI"/>
                <a:cs typeface="Arial"/>
              </a:rPr>
            </a:br>
            <a:r>
              <a:rPr lang="de-CH" sz="2000" dirty="0">
                <a:solidFill>
                  <a:srgbClr val="080700"/>
                </a:solidFill>
                <a:latin typeface="Arial"/>
                <a:ea typeface="Segoe UI"/>
                <a:cs typeface="Arial"/>
              </a:rPr>
              <a:t>informelle &amp; formelle Lernmöglichkeiten </a:t>
            </a:r>
            <a:endParaRPr lang="de-CH" sz="2000" dirty="0">
              <a:solidFill>
                <a:srgbClr val="080700"/>
              </a:solidFill>
              <a:latin typeface="Arial"/>
              <a:cs typeface="Arial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6AB935D4-EACF-45AD-9CDE-8CCC5933AFD8}"/>
              </a:ext>
            </a:extLst>
          </p:cNvPr>
          <p:cNvSpPr/>
          <p:nvPr/>
        </p:nvSpPr>
        <p:spPr>
          <a:xfrm>
            <a:off x="488504" y="1841292"/>
            <a:ext cx="4052964" cy="29130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B386E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de-DE" sz="2000" b="1" dirty="0">
                <a:solidFill>
                  <a:schemeClr val="tx1"/>
                </a:solidFill>
                <a:latin typeface="Arial"/>
                <a:cs typeface="Calibri"/>
              </a:rPr>
              <a:t>Innere Faktoren</a:t>
            </a:r>
            <a:br>
              <a:rPr lang="de-DE" sz="2000" b="1" dirty="0">
                <a:latin typeface="Arial"/>
                <a:cs typeface="Calibri"/>
              </a:rPr>
            </a:br>
            <a:r>
              <a:rPr lang="de-DE" sz="2000" dirty="0">
                <a:solidFill>
                  <a:schemeClr val="tx1"/>
                </a:solidFill>
                <a:latin typeface="Arial"/>
                <a:cs typeface="Calibri"/>
              </a:rPr>
              <a:t>Motivation </a:t>
            </a:r>
            <a:br>
              <a:rPr lang="de-DE" sz="2000" dirty="0">
                <a:solidFill>
                  <a:schemeClr val="tx1"/>
                </a:solidFill>
                <a:latin typeface="Arial"/>
                <a:cs typeface="Calibri"/>
              </a:rPr>
            </a:br>
            <a:r>
              <a:rPr lang="de-DE" sz="2000" dirty="0">
                <a:solidFill>
                  <a:schemeClr val="tx1"/>
                </a:solidFill>
                <a:latin typeface="Arial"/>
                <a:cs typeface="Calibri"/>
              </a:rPr>
              <a:t>Einstellung</a:t>
            </a:r>
            <a:br>
              <a:rPr lang="de-DE" sz="2000" dirty="0">
                <a:solidFill>
                  <a:schemeClr val="tx1"/>
                </a:solidFill>
                <a:latin typeface="Arial"/>
                <a:cs typeface="Calibri"/>
              </a:rPr>
            </a:br>
            <a:r>
              <a:rPr lang="de-DE" sz="2000" dirty="0">
                <a:solidFill>
                  <a:schemeClr val="tx1"/>
                </a:solidFill>
                <a:latin typeface="Arial"/>
                <a:cs typeface="Calibri"/>
              </a:rPr>
              <a:t>bisherige Erfahrungen,</a:t>
            </a:r>
          </a:p>
          <a:p>
            <a:r>
              <a:rPr lang="de-DE" sz="2000" dirty="0">
                <a:solidFill>
                  <a:schemeClr val="tx1"/>
                </a:solidFill>
                <a:latin typeface="Arial"/>
                <a:cs typeface="Calibri"/>
              </a:rPr>
              <a:t>Ängste</a:t>
            </a:r>
          </a:p>
        </p:txBody>
      </p:sp>
      <p:pic>
        <p:nvPicPr>
          <p:cNvPr id="7" name="Grafik 8" descr="Ein Bild, das Strichzeichnung, Vektorgrafiken enthält.&#10;&#10;Beschreibung automatisch generiert.">
            <a:extLst>
              <a:ext uri="{FF2B5EF4-FFF2-40B4-BE49-F238E27FC236}">
                <a16:creationId xmlns:a16="http://schemas.microsoft.com/office/drawing/2014/main" id="{F1BCFD34-073A-4243-96B1-77044797D1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7" r="4319" b="-185"/>
          <a:stretch/>
        </p:blipFill>
        <p:spPr>
          <a:xfrm>
            <a:off x="3766480" y="2072417"/>
            <a:ext cx="1885495" cy="3726858"/>
          </a:xfrm>
          <a:prstGeom prst="rect">
            <a:avLst/>
          </a:prstGeom>
        </p:spPr>
      </p:pic>
      <p:sp>
        <p:nvSpPr>
          <p:cNvPr id="8" name="Pfeil: nach links gekrümmt 7">
            <a:extLst>
              <a:ext uri="{FF2B5EF4-FFF2-40B4-BE49-F238E27FC236}">
                <a16:creationId xmlns:a16="http://schemas.microsoft.com/office/drawing/2014/main" id="{E0CCF7BC-BE2A-41F8-8CFB-11D942BC5897}"/>
              </a:ext>
            </a:extLst>
          </p:cNvPr>
          <p:cNvSpPr/>
          <p:nvPr/>
        </p:nvSpPr>
        <p:spPr>
          <a:xfrm>
            <a:off x="5852992" y="4897767"/>
            <a:ext cx="3276471" cy="1216152"/>
          </a:xfrm>
          <a:prstGeom prst="curvedLeftArrow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0" name="Pfeil: nach links gekrümmt 9">
            <a:extLst>
              <a:ext uri="{FF2B5EF4-FFF2-40B4-BE49-F238E27FC236}">
                <a16:creationId xmlns:a16="http://schemas.microsoft.com/office/drawing/2014/main" id="{F7F4BF78-5D8D-4AE4-82EC-516FC0C1C374}"/>
              </a:ext>
            </a:extLst>
          </p:cNvPr>
          <p:cNvSpPr/>
          <p:nvPr/>
        </p:nvSpPr>
        <p:spPr>
          <a:xfrm flipH="1">
            <a:off x="488504" y="4895333"/>
            <a:ext cx="3045258" cy="1218586"/>
          </a:xfrm>
          <a:prstGeom prst="curvedLeftArrow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4" name="Pfeil: in vier Richtungen 13">
            <a:extLst>
              <a:ext uri="{FF2B5EF4-FFF2-40B4-BE49-F238E27FC236}">
                <a16:creationId xmlns:a16="http://schemas.microsoft.com/office/drawing/2014/main" id="{A40CDA59-C025-4F70-8F3D-F8A32D33EA9C}"/>
              </a:ext>
            </a:extLst>
          </p:cNvPr>
          <p:cNvSpPr/>
          <p:nvPr/>
        </p:nvSpPr>
        <p:spPr>
          <a:xfrm>
            <a:off x="4208510" y="3157212"/>
            <a:ext cx="1241933" cy="1050130"/>
          </a:xfrm>
          <a:prstGeom prst="quadArrow">
            <a:avLst/>
          </a:prstGeom>
          <a:solidFill>
            <a:srgbClr val="B386E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62595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1600" kern="0" dirty="0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Aufbau eines </a:t>
            </a:r>
            <a:r>
              <a:rPr lang="de-CH" sz="1600" i="1" kern="0" dirty="0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parcours</a:t>
            </a:r>
            <a:endParaRPr lang="de-CH" sz="1600" i="1" dirty="0">
              <a:solidFill>
                <a:srgbClr val="0807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62523" y="980890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CH" sz="2800" b="1" i="1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revue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4845A9-20C0-4519-91DF-A5AF0B03E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656" y="1800318"/>
            <a:ext cx="2794069" cy="394456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864FBDF-1288-4935-A4BF-E0C18C43E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4968" y="1800319"/>
            <a:ext cx="2774761" cy="394456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Pfeil nach links 7">
            <a:extLst>
              <a:ext uri="{FF2B5EF4-FFF2-40B4-BE49-F238E27FC236}">
                <a16:creationId xmlns:a16="http://schemas.microsoft.com/office/drawing/2014/main" id="{C3DA7ADB-F2E3-4F58-BE58-E9559F167524}"/>
              </a:ext>
            </a:extLst>
          </p:cNvPr>
          <p:cNvSpPr/>
          <p:nvPr/>
        </p:nvSpPr>
        <p:spPr>
          <a:xfrm>
            <a:off x="6705919" y="2475142"/>
            <a:ext cx="2560776" cy="953858"/>
          </a:xfrm>
          <a:prstGeom prst="leftArrow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de-DE" b="1" dirty="0">
                <a:solidFill>
                  <a:srgbClr val="080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Klassenwortschatz</a:t>
            </a:r>
          </a:p>
        </p:txBody>
      </p:sp>
      <p:sp>
        <p:nvSpPr>
          <p:cNvPr id="9" name="Pfeil nach links 13">
            <a:extLst>
              <a:ext uri="{FF2B5EF4-FFF2-40B4-BE49-F238E27FC236}">
                <a16:creationId xmlns:a16="http://schemas.microsoft.com/office/drawing/2014/main" id="{B7EB41F9-0A76-40C1-8B88-0EE51DD6BB7C}"/>
              </a:ext>
            </a:extLst>
          </p:cNvPr>
          <p:cNvSpPr/>
          <p:nvPr/>
        </p:nvSpPr>
        <p:spPr>
          <a:xfrm>
            <a:off x="6705919" y="3319609"/>
            <a:ext cx="2555542" cy="1276951"/>
          </a:xfrm>
          <a:prstGeom prst="leftArrow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de-DE" b="1" dirty="0">
                <a:solidFill>
                  <a:srgbClr val="080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Persönlicher </a:t>
            </a:r>
            <a:br>
              <a:rPr lang="de-DE" b="1" dirty="0">
                <a:solidFill>
                  <a:srgbClr val="0807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b="1" dirty="0">
                <a:solidFill>
                  <a:srgbClr val="080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Wortschatz</a:t>
            </a:r>
          </a:p>
        </p:txBody>
      </p:sp>
      <p:sp>
        <p:nvSpPr>
          <p:cNvPr id="10" name="Pfeil nach links 13">
            <a:extLst>
              <a:ext uri="{FF2B5EF4-FFF2-40B4-BE49-F238E27FC236}">
                <a16:creationId xmlns:a16="http://schemas.microsoft.com/office/drawing/2014/main" id="{C6699DE1-4385-4982-8032-222D3EC01BAC}"/>
              </a:ext>
            </a:extLst>
          </p:cNvPr>
          <p:cNvSpPr/>
          <p:nvPr/>
        </p:nvSpPr>
        <p:spPr>
          <a:xfrm>
            <a:off x="6705920" y="4627927"/>
            <a:ext cx="2555542" cy="1276951"/>
          </a:xfrm>
          <a:prstGeom prst="leftArrow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de-DE" b="1" dirty="0">
                <a:solidFill>
                  <a:srgbClr val="080700"/>
                </a:solidFill>
                <a:latin typeface="Arial"/>
                <a:cs typeface="Arial"/>
              </a:rPr>
              <a:t>Grammatik- und Ausspracheregeln</a:t>
            </a:r>
            <a:endParaRPr lang="de-DE" dirty="0">
              <a:cs typeface="Calibri"/>
            </a:endParaRPr>
          </a:p>
        </p:txBody>
      </p:sp>
      <p:sp>
        <p:nvSpPr>
          <p:cNvPr id="11" name="Pfeil nach rechts 8">
            <a:extLst>
              <a:ext uri="{FF2B5EF4-FFF2-40B4-BE49-F238E27FC236}">
                <a16:creationId xmlns:a16="http://schemas.microsoft.com/office/drawing/2014/main" id="{C3F4A012-2662-4CAB-BC53-3EDDB06E257A}"/>
              </a:ext>
            </a:extLst>
          </p:cNvPr>
          <p:cNvSpPr/>
          <p:nvPr/>
        </p:nvSpPr>
        <p:spPr>
          <a:xfrm>
            <a:off x="424136" y="3916652"/>
            <a:ext cx="2433549" cy="1174522"/>
          </a:xfrm>
          <a:prstGeom prst="rightArrow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de-DE" b="1" dirty="0">
                <a:solidFill>
                  <a:srgbClr val="080700"/>
                </a:solidFill>
                <a:latin typeface="Arial"/>
                <a:cs typeface="Arial"/>
              </a:rPr>
              <a:t>Das Gelernte auf einen Blick</a:t>
            </a:r>
            <a:endParaRPr lang="de-DE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20675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/>
          <p:cNvSpPr txBox="1"/>
          <p:nvPr/>
        </p:nvSpPr>
        <p:spPr>
          <a:xfrm>
            <a:off x="662522" y="1049448"/>
            <a:ext cx="8178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CH" sz="2800" b="1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So können Sie ihr Kind unterstützen:</a:t>
            </a:r>
          </a:p>
        </p:txBody>
      </p:sp>
      <p:sp>
        <p:nvSpPr>
          <p:cNvPr id="5" name="Textfeld 3"/>
          <p:cNvSpPr txBox="1">
            <a:spLocks noChangeArrowheads="1"/>
          </p:cNvSpPr>
          <p:nvPr/>
        </p:nvSpPr>
        <p:spPr bwMode="auto">
          <a:xfrm>
            <a:off x="662522" y="2132856"/>
            <a:ext cx="8458200" cy="2862322"/>
          </a:xfrm>
          <a:prstGeom prst="rect">
            <a:avLst/>
          </a:prstGeom>
          <a:solidFill>
            <a:srgbClr val="284E55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de-CH" sz="2000" dirty="0">
                <a:solidFill>
                  <a:schemeClr val="bg1"/>
                </a:solidFill>
              </a:rPr>
              <a:t>Dem Fach Französisch Interesse entgegenbringen</a:t>
            </a: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de-CH" sz="2000" dirty="0">
                <a:solidFill>
                  <a:schemeClr val="bg1"/>
                </a:solidFill>
              </a:rPr>
              <a:t>Wertschätzen, was Ihr Kind kann</a:t>
            </a: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de-CH" sz="2000" dirty="0">
                <a:solidFill>
                  <a:schemeClr val="bg1"/>
                </a:solidFill>
              </a:rPr>
              <a:t>Sich nicht an Defiziten und Fehlern orientieren</a:t>
            </a: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de-CH" sz="2000" dirty="0">
                <a:solidFill>
                  <a:schemeClr val="bg1"/>
                </a:solidFill>
              </a:rPr>
              <a:t>Keine Leistungen verlangen, die in Mille feuilles und im</a:t>
            </a:r>
            <a:br>
              <a:rPr lang="de-CH" sz="2000" dirty="0">
                <a:solidFill>
                  <a:schemeClr val="bg1"/>
                </a:solidFill>
              </a:rPr>
            </a:br>
            <a:r>
              <a:rPr lang="de-CH" sz="2000" dirty="0">
                <a:solidFill>
                  <a:schemeClr val="bg1"/>
                </a:solidFill>
              </a:rPr>
              <a:t>Unterricht nicht vorgesehen sind</a:t>
            </a: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de-CH" sz="2000" dirty="0">
                <a:solidFill>
                  <a:schemeClr val="bg1"/>
                </a:solidFill>
              </a:rPr>
              <a:t>Wenn möglich Zugang zu einem Computer oder Tablet ermöglichen</a:t>
            </a: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de-CH" sz="2000" dirty="0">
                <a:solidFill>
                  <a:schemeClr val="bg1"/>
                </a:solidFill>
              </a:rPr>
              <a:t>Gelegenheiten schaffen, der französischen Sprache zu</a:t>
            </a:r>
            <a:br>
              <a:rPr lang="de-CH" sz="2000" dirty="0">
                <a:solidFill>
                  <a:schemeClr val="bg1"/>
                </a:solidFill>
              </a:rPr>
            </a:br>
            <a:r>
              <a:rPr lang="de-CH" sz="2000" dirty="0">
                <a:solidFill>
                  <a:schemeClr val="bg1"/>
                </a:solidFill>
              </a:rPr>
              <a:t>begegnen (Bibliothek, Radio und Fernsehen, Ausflug in</a:t>
            </a:r>
            <a:br>
              <a:rPr lang="de-CH" sz="2000" dirty="0">
                <a:solidFill>
                  <a:schemeClr val="bg1"/>
                </a:solidFill>
              </a:rPr>
            </a:br>
            <a:r>
              <a:rPr lang="de-CH" sz="2000" dirty="0">
                <a:solidFill>
                  <a:schemeClr val="bg1"/>
                </a:solidFill>
              </a:rPr>
              <a:t>die Romandie...)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A23E495-EC13-464F-B0C7-741A29623272}"/>
              </a:ext>
            </a:extLst>
          </p:cNvPr>
          <p:cNvSpPr txBox="1"/>
          <p:nvPr/>
        </p:nvSpPr>
        <p:spPr>
          <a:xfrm>
            <a:off x="648280" y="430800"/>
            <a:ext cx="8178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CH" sz="1600" b="1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Als Eltern das Französischlernen unterstützen</a:t>
            </a:r>
          </a:p>
        </p:txBody>
      </p:sp>
    </p:spTree>
    <p:extLst>
      <p:ext uri="{BB962C8B-B14F-4D97-AF65-F5344CB8AC3E}">
        <p14:creationId xmlns:p14="http://schemas.microsoft.com/office/powerpoint/2010/main" val="31418377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662522" y="1916832"/>
            <a:ext cx="8754973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de-DE" sz="2000" dirty="0">
                <a:solidFill>
                  <a:srgbClr val="080700"/>
                </a:solidFill>
              </a:rPr>
              <a:t>Fehler gehören zum Lernen</a:t>
            </a: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de-DE" sz="2000" dirty="0">
                <a:solidFill>
                  <a:srgbClr val="080700"/>
                </a:solidFill>
                <a:latin typeface="Arial"/>
                <a:cs typeface="Arial"/>
              </a:rPr>
              <a:t>Mut zu Fehlern ist ein Merkmal erfolgreicher Lernender</a:t>
            </a:r>
            <a:endParaRPr lang="de-DE" sz="2000" dirty="0">
              <a:solidFill>
                <a:srgbClr val="080700"/>
              </a:solidFill>
              <a:cs typeface="Arial"/>
            </a:endParaRP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de-DE" sz="2000" dirty="0">
                <a:solidFill>
                  <a:srgbClr val="080700"/>
                </a:solidFill>
              </a:rPr>
              <a:t>In der Zielsprache formulieren, was man sagen oder schreiben möchte und nicht nur imitieren, was im Lehrmittel steht</a:t>
            </a: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de-DE" sz="2000" dirty="0">
                <a:solidFill>
                  <a:srgbClr val="080700"/>
                </a:solidFill>
              </a:rPr>
              <a:t>angstfrei lernen</a:t>
            </a:r>
          </a:p>
          <a:p>
            <a:pPr marL="342900" indent="-342900">
              <a:buFont typeface="Wingdings" panose="05000000000000000000" pitchFamily="2" charset="2"/>
              <a:buChar char="n"/>
            </a:pPr>
            <a:endParaRPr lang="de-CH" sz="2000" dirty="0">
              <a:solidFill>
                <a:srgbClr val="080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62522" y="4114800"/>
            <a:ext cx="8394934" cy="1323439"/>
          </a:xfrm>
          <a:prstGeom prst="rect">
            <a:avLst/>
          </a:prstGeom>
          <a:solidFill>
            <a:srgbClr val="284E55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2000" dirty="0">
                <a:solidFill>
                  <a:schemeClr val="bg1"/>
                </a:solidFill>
              </a:rPr>
              <a:t>Korrigieren Sie keine Texte nach, die die Lehrperson akzeptiert hat.</a:t>
            </a:r>
            <a:endParaRPr lang="de-DE" sz="2000" dirty="0">
              <a:solidFill>
                <a:schemeClr val="bg1"/>
              </a:solidFill>
            </a:endParaRPr>
          </a:p>
          <a:p>
            <a:pPr algn="ctr"/>
            <a:endParaRPr lang="de-CH" sz="2000" dirty="0">
              <a:solidFill>
                <a:schemeClr val="bg1"/>
              </a:solidFill>
            </a:endParaRPr>
          </a:p>
          <a:p>
            <a:pPr algn="ctr"/>
            <a:r>
              <a:rPr lang="de-CH" sz="2000" dirty="0">
                <a:solidFill>
                  <a:schemeClr val="bg1"/>
                </a:solidFill>
              </a:rPr>
              <a:t>Haben Sie Vertrauen, dass jetzige Fehler das spätere Erlernen der richtigen Form nicht beeinträchtigen.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62523" y="1049448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CH" sz="2800" b="1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Umgang mit Fehlern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662523" y="401424"/>
            <a:ext cx="7410000" cy="432000"/>
          </a:xfrm>
        </p:spPr>
        <p:txBody>
          <a:bodyPr/>
          <a:lstStyle/>
          <a:p>
            <a:pPr marL="0" indent="0">
              <a:buNone/>
            </a:pPr>
            <a:r>
              <a:rPr lang="de-CH" sz="1600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Als Eltern das Französischlernen unterstützen</a:t>
            </a:r>
          </a:p>
        </p:txBody>
      </p:sp>
    </p:spTree>
    <p:extLst>
      <p:ext uri="{BB962C8B-B14F-4D97-AF65-F5344CB8AC3E}">
        <p14:creationId xmlns:p14="http://schemas.microsoft.com/office/powerpoint/2010/main" val="34218274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/>
          <p:cNvSpPr txBox="1"/>
          <p:nvPr/>
        </p:nvSpPr>
        <p:spPr>
          <a:xfrm>
            <a:off x="662522" y="1049448"/>
            <a:ext cx="8178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CH" sz="2800" b="1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Wörterbuch für die 3.-5. Klasse</a:t>
            </a: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662523" y="401424"/>
            <a:ext cx="7410000" cy="432000"/>
          </a:xfrm>
        </p:spPr>
        <p:txBody>
          <a:bodyPr/>
          <a:lstStyle/>
          <a:p>
            <a:r>
              <a:rPr lang="de-CH" sz="1600" kern="0" dirty="0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Ausblick</a:t>
            </a:r>
            <a:endParaRPr lang="de-CH" sz="1600" i="1" dirty="0">
              <a:solidFill>
                <a:srgbClr val="080700"/>
              </a:solidFill>
            </a:endParaRPr>
          </a:p>
        </p:txBody>
      </p:sp>
      <p:pic>
        <p:nvPicPr>
          <p:cNvPr id="7" name="Bild 5" descr="Bild 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9024" y="1916833"/>
            <a:ext cx="3183195" cy="4278330"/>
          </a:xfrm>
          <a:prstGeom prst="rect">
            <a:avLst/>
          </a:prstGeom>
          <a:ln w="3175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975" y="1905714"/>
            <a:ext cx="3136945" cy="4289448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rgbClr val="0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095764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720" y="188640"/>
            <a:ext cx="2592288" cy="225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06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1600" kern="0" dirty="0">
                <a:solidFill>
                  <a:srgbClr val="080700"/>
                </a:solidFill>
                <a:latin typeface="Arial"/>
                <a:ea typeface="ＭＳ Ｐゴシック"/>
                <a:cs typeface="Arial"/>
              </a:rPr>
              <a:t>Fremdspracherwerb</a:t>
            </a:r>
            <a:endParaRPr lang="de-CH" sz="1600" dirty="0">
              <a:solidFill>
                <a:srgbClr val="0807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63000" y="974379"/>
            <a:ext cx="8704918" cy="5406949"/>
          </a:xfrm>
        </p:spPr>
        <p:txBody>
          <a:bodyPr/>
          <a:lstStyle/>
          <a:p>
            <a:pPr marL="0" indent="0">
              <a:buNone/>
            </a:pPr>
            <a:r>
              <a:rPr lang="de-CH" sz="2800" b="1" dirty="0">
                <a:solidFill>
                  <a:srgbClr val="080700"/>
                </a:solidFill>
                <a:latin typeface="Arial"/>
                <a:ea typeface="ＭＳ Ｐゴシック"/>
                <a:cs typeface="Arial"/>
              </a:rPr>
              <a:t>Was sagt die aktuelle Forschung zum Fremdspracherwerb?</a:t>
            </a:r>
            <a:br>
              <a:rPr lang="de-CH" sz="2800" b="1" dirty="0">
                <a:solidFill>
                  <a:srgbClr val="080700"/>
                </a:solidFill>
                <a:latin typeface="Arial"/>
                <a:ea typeface="ＭＳ Ｐゴシック"/>
                <a:cs typeface="Arial"/>
              </a:rPr>
            </a:br>
            <a:endParaRPr lang="de-DE" dirty="0">
              <a:cs typeface="Arial"/>
            </a:endParaRPr>
          </a:p>
          <a:p>
            <a:r>
              <a:rPr lang="de-DE" sz="2000" dirty="0">
                <a:solidFill>
                  <a:srgbClr val="080700"/>
                </a:solidFill>
                <a:latin typeface="Arial"/>
                <a:ea typeface="ＭＳ Ｐゴシック"/>
                <a:cs typeface="Arial"/>
              </a:rPr>
              <a:t>Ein erfolgreicher Erwerb ist abhängig von: </a:t>
            </a:r>
            <a:br>
              <a:rPr lang="de-DE" sz="2000" dirty="0">
                <a:solidFill>
                  <a:srgbClr val="080700"/>
                </a:solidFill>
                <a:latin typeface="Arial"/>
                <a:ea typeface="ＭＳ Ｐゴシック"/>
                <a:cs typeface="Arial"/>
              </a:rPr>
            </a:br>
            <a:r>
              <a:rPr lang="de-CH" sz="2000" dirty="0">
                <a:solidFill>
                  <a:srgbClr val="080700"/>
                </a:solidFill>
                <a:latin typeface="Arial"/>
                <a:ea typeface="ＭＳ Ｐゴシック"/>
                <a:cs typeface="Arial"/>
              </a:rPr>
              <a:t>Motivation, Einstellung, Ängsten, bisherige Erfahrungen mit dem Lernen, Begabung und Selbsteinschätzung. </a:t>
            </a:r>
            <a:br>
              <a:rPr lang="de-CH" sz="2000" dirty="0">
                <a:solidFill>
                  <a:srgbClr val="080700"/>
                </a:solidFill>
                <a:latin typeface="Arial"/>
                <a:ea typeface="ＭＳ Ｐゴシック"/>
                <a:cs typeface="Arial"/>
              </a:rPr>
            </a:br>
            <a:r>
              <a:rPr lang="de-CH" sz="2000" dirty="0">
                <a:solidFill>
                  <a:srgbClr val="080700"/>
                </a:solidFill>
                <a:latin typeface="Arial"/>
                <a:ea typeface="ＭＳ Ｐゴシック"/>
                <a:cs typeface="Arial"/>
              </a:rPr>
              <a:t>Daneben spielt äussere Aspekte wie das soziale Umfeld des Lernens, informelle und formelle Lernmöglichkeiten eine Rolle.</a:t>
            </a:r>
            <a:r>
              <a:rPr lang="de-CH" sz="2000" baseline="30000" dirty="0">
                <a:solidFill>
                  <a:srgbClr val="080700"/>
                </a:solidFill>
                <a:latin typeface="Arial"/>
                <a:ea typeface="ＭＳ Ｐゴシック"/>
                <a:cs typeface="Arial"/>
              </a:rPr>
              <a:t>1</a:t>
            </a:r>
            <a:endParaRPr lang="de-CH" sz="2000" baseline="30000" dirty="0">
              <a:solidFill>
                <a:srgbClr val="080700"/>
              </a:solidFill>
              <a:ea typeface="ＭＳ Ｐゴシック" pitchFamily="-84" charset="-128"/>
            </a:endParaRPr>
          </a:p>
          <a:p>
            <a:r>
              <a:rPr lang="de-CH" sz="2000" dirty="0">
                <a:solidFill>
                  <a:srgbClr val="080700"/>
                </a:solidFill>
                <a:latin typeface="Arial"/>
                <a:ea typeface="ＭＳ Ｐゴシック"/>
                <a:cs typeface="Arial"/>
              </a:rPr>
              <a:t>Gefühlszustände, wie Motivation, Einstellung und Ängste spielen beim Spracherwerb vermutlich die wichtigste Rolle.  </a:t>
            </a:r>
            <a:endParaRPr lang="de-CH" sz="2000" dirty="0">
              <a:solidFill>
                <a:srgbClr val="080700"/>
              </a:solidFill>
              <a:ea typeface="ＭＳ Ｐゴシック" pitchFamily="-84" charset="-128"/>
            </a:endParaRPr>
          </a:p>
          <a:p>
            <a:r>
              <a:rPr lang="de-CH" sz="2000" dirty="0">
                <a:latin typeface="Arial"/>
                <a:ea typeface="ＭＳ Ｐゴシック"/>
                <a:cs typeface="Arial"/>
              </a:rPr>
              <a:t>Lernende, die die Erstsprache gut beherrschen, lernen Fremdsprachen leichter.</a:t>
            </a:r>
            <a:endParaRPr lang="de-CH" sz="2000" dirty="0">
              <a:solidFill>
                <a:srgbClr val="080700"/>
              </a:solidFill>
              <a:latin typeface="Arial"/>
              <a:ea typeface="ＭＳ Ｐゴシック"/>
              <a:cs typeface="Arial"/>
            </a:endParaRPr>
          </a:p>
          <a:p>
            <a:r>
              <a:rPr lang="de-CH" sz="2000" dirty="0">
                <a:latin typeface="Arial"/>
                <a:ea typeface="ＭＳ Ｐゴシック"/>
                <a:cs typeface="Arial"/>
              </a:rPr>
              <a:t>Das Alter von 6 bis 12 Jahren ist optimal für den Fremdspracherwerb, da das Imitieren und damit der Erwerb von Artikulation, Intonation und Grammatik jungen Lernenden leichter fällt.</a:t>
            </a:r>
            <a:r>
              <a:rPr lang="de-CH" sz="2000" baseline="30000" dirty="0">
                <a:latin typeface="Arial"/>
                <a:ea typeface="ＭＳ Ｐゴシック"/>
                <a:cs typeface="Arial"/>
              </a:rPr>
              <a:t>2</a:t>
            </a: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dirty="0">
              <a:solidFill>
                <a:srgbClr val="161616"/>
              </a:solidFill>
            </a:endParaRPr>
          </a:p>
          <a:p>
            <a:pPr marL="0" indent="0">
              <a:buNone/>
            </a:pPr>
            <a:endParaRPr lang="de-DE" sz="2000" dirty="0">
              <a:solidFill>
                <a:srgbClr val="080700"/>
              </a:solidFill>
              <a:ea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</a:endParaRPr>
          </a:p>
          <a:p>
            <a:endParaRPr lang="de-CH" dirty="0">
              <a:solidFill>
                <a:srgbClr val="161616"/>
              </a:solidFill>
            </a:endParaRP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17492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1600" kern="0" dirty="0">
                <a:solidFill>
                  <a:srgbClr val="080700"/>
                </a:solidFill>
                <a:latin typeface="Arial"/>
                <a:ea typeface="ＭＳ Ｐゴシック"/>
                <a:cs typeface="Arial"/>
              </a:rPr>
              <a:t>Fremdspracherwerb</a:t>
            </a:r>
            <a:endParaRPr lang="de-CH" sz="1600" dirty="0">
              <a:solidFill>
                <a:srgbClr val="0807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sz="2800" b="1" dirty="0">
                <a:solidFill>
                  <a:srgbClr val="080700"/>
                </a:solidFill>
                <a:latin typeface="Arial"/>
                <a:ea typeface="ＭＳ Ｐゴシック"/>
                <a:cs typeface="ＭＳ Ｐゴシック" pitchFamily="-84" charset="-128"/>
              </a:rPr>
              <a:t>Von der Theorie zur Praxis: </a:t>
            </a:r>
            <a:br>
              <a:rPr lang="de-CH" sz="2800" b="1" dirty="0">
                <a:latin typeface="Arial"/>
                <a:ea typeface="ＭＳ Ｐゴシック"/>
                <a:cs typeface="ＭＳ Ｐゴシック" pitchFamily="-84" charset="-128"/>
              </a:rPr>
            </a:br>
            <a:r>
              <a:rPr lang="de-CH" sz="2800" b="1" dirty="0">
                <a:solidFill>
                  <a:srgbClr val="080700"/>
                </a:solidFill>
                <a:latin typeface="Arial"/>
                <a:ea typeface="ＭＳ Ｐゴシック"/>
                <a:cs typeface="ＭＳ Ｐゴシック" pitchFamily="-84" charset="-128"/>
              </a:rPr>
              <a:t>Wie lernt Ihr Kind Französisch?</a:t>
            </a:r>
            <a:endParaRPr lang="de-CH" sz="2800" b="1" dirty="0">
              <a:latin typeface="Arial"/>
              <a:ea typeface="ＭＳ Ｐゴシック"/>
              <a:cs typeface="ＭＳ Ｐゴシック" pitchFamily="-84" charset="-128"/>
            </a:endParaRPr>
          </a:p>
          <a:p>
            <a:pPr marL="0" indent="0">
              <a:buNone/>
            </a:pPr>
            <a:r>
              <a:rPr lang="de-CH" sz="2400" b="1" dirty="0">
                <a:solidFill>
                  <a:srgbClr val="080700"/>
                </a:solidFill>
                <a:latin typeface="Arial"/>
                <a:ea typeface="ＭＳ Ｐゴシック"/>
                <a:cs typeface="ＭＳ Ｐゴシック" pitchFamily="-84" charset="-128"/>
              </a:rPr>
              <a:t>Motivieren, Ängste nehmen:</a:t>
            </a:r>
            <a:br>
              <a:rPr lang="de-CH" sz="2400" b="1" dirty="0">
                <a:solidFill>
                  <a:srgbClr val="080700"/>
                </a:solidFill>
                <a:latin typeface="Arial"/>
                <a:ea typeface="ＭＳ Ｐゴシック"/>
                <a:cs typeface="ＭＳ Ｐゴシック" pitchFamily="-84" charset="-128"/>
              </a:rPr>
            </a:br>
            <a:endParaRPr lang="de-CH" sz="2400" b="1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>
              <a:lnSpc>
                <a:spcPct val="90000"/>
              </a:lnSpc>
            </a:pPr>
            <a:r>
              <a:rPr lang="de-CH" sz="2000" dirty="0">
                <a:solidFill>
                  <a:srgbClr val="080700"/>
                </a:solidFill>
                <a:latin typeface="Arial"/>
                <a:ea typeface="ＭＳ Ｐゴシック"/>
                <a:cs typeface="ＭＳ Ｐゴシック" pitchFamily="-84" charset="-128"/>
              </a:rPr>
              <a:t>Interessanten neuen Inhalten begegnen</a:t>
            </a:r>
          </a:p>
          <a:p>
            <a:pPr>
              <a:lnSpc>
                <a:spcPct val="90000"/>
              </a:lnSpc>
            </a:pPr>
            <a:r>
              <a:rPr lang="de-CH" sz="2000" dirty="0">
                <a:solidFill>
                  <a:srgbClr val="080700"/>
                </a:solidFill>
                <a:latin typeface="Arial"/>
                <a:ea typeface="ＭＳ Ｐゴシック"/>
                <a:cs typeface="ＭＳ Ｐゴシック" pitchFamily="-84" charset="-128"/>
              </a:rPr>
              <a:t>Mit Themen, die Nahe an seiner Erlebniswelt sind</a:t>
            </a:r>
            <a:endParaRPr lang="de-CH" dirty="0">
              <a:solidFill>
                <a:srgbClr val="161616"/>
              </a:solidFill>
            </a:endParaRPr>
          </a:p>
          <a:p>
            <a:pPr>
              <a:lnSpc>
                <a:spcPct val="90000"/>
              </a:lnSpc>
            </a:pPr>
            <a:r>
              <a:rPr lang="de-CH" sz="2000" dirty="0">
                <a:solidFill>
                  <a:srgbClr val="080700"/>
                </a:solidFill>
                <a:latin typeface="Arial"/>
                <a:ea typeface="ＭＳ Ｐゴシック"/>
                <a:cs typeface="ＭＳ Ｐゴシック" pitchFamily="-84" charset="-128"/>
              </a:rPr>
              <a:t>die Sprache viel hören</a:t>
            </a:r>
            <a:endParaRPr lang="de-CH"/>
          </a:p>
          <a:p>
            <a:pPr>
              <a:lnSpc>
                <a:spcPct val="90000"/>
              </a:lnSpc>
            </a:pPr>
            <a:r>
              <a:rPr lang="de-CH" sz="2000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Verstehenshilfen nutzen</a:t>
            </a:r>
          </a:p>
          <a:p>
            <a:pPr>
              <a:lnSpc>
                <a:spcPct val="90000"/>
              </a:lnSpc>
            </a:pPr>
            <a:r>
              <a:rPr lang="de-CH" sz="2000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Wörter und Sätze nachsprechen</a:t>
            </a:r>
          </a:p>
          <a:p>
            <a:pPr>
              <a:lnSpc>
                <a:spcPct val="90000"/>
              </a:lnSpc>
            </a:pPr>
            <a:r>
              <a:rPr lang="de-CH" sz="2000" dirty="0">
                <a:solidFill>
                  <a:srgbClr val="080700"/>
                </a:solidFill>
                <a:latin typeface="Arial"/>
                <a:ea typeface="ＭＳ Ｐゴシック"/>
                <a:cs typeface="ＭＳ Ｐゴシック" pitchFamily="-84" charset="-128"/>
              </a:rPr>
              <a:t>selbst etwas sagen oder schreiben</a:t>
            </a:r>
          </a:p>
          <a:p>
            <a:pPr>
              <a:lnSpc>
                <a:spcPct val="90000"/>
              </a:lnSpc>
            </a:pPr>
            <a:r>
              <a:rPr lang="de-CH" sz="2000" dirty="0">
                <a:solidFill>
                  <a:srgbClr val="080700"/>
                </a:solidFill>
                <a:latin typeface="Arial"/>
                <a:ea typeface="ＭＳ Ｐゴシック"/>
                <a:cs typeface="ＭＳ Ｐゴシック" pitchFamily="-84" charset="-128"/>
              </a:rPr>
              <a:t>Fehler als relevant für den Lernprozess erachten</a:t>
            </a:r>
            <a:endParaRPr lang="de-CH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>
              <a:lnSpc>
                <a:spcPct val="90000"/>
              </a:lnSpc>
            </a:pPr>
            <a:r>
              <a:rPr lang="de-CH" sz="2000" dirty="0">
                <a:solidFill>
                  <a:srgbClr val="080700"/>
                </a:solidFill>
                <a:latin typeface="Arial"/>
                <a:ea typeface="ＭＳ Ｐゴシック"/>
                <a:cs typeface="Arial"/>
              </a:rPr>
              <a:t>An bestehenden Sprachlernerfahrungen anknüpfen</a:t>
            </a:r>
            <a:endParaRPr lang="de-CH" dirty="0"/>
          </a:p>
          <a:p>
            <a:pPr marL="0" indent="0">
              <a:lnSpc>
                <a:spcPct val="90000"/>
              </a:lnSpc>
              <a:buNone/>
            </a:pPr>
            <a:br>
              <a:rPr lang="de-CH" sz="2000" dirty="0">
                <a:ea typeface="ＭＳ Ｐゴシック" pitchFamily="-84" charset="-128"/>
                <a:cs typeface="ＭＳ Ｐゴシック" pitchFamily="-84" charset="-128"/>
              </a:rPr>
            </a:br>
            <a:endParaRPr lang="de-CH" sz="200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dirty="0"/>
          </a:p>
          <a:p>
            <a:pPr marL="0" indent="0">
              <a:buNone/>
            </a:pPr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CH" dirty="0"/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878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4">
            <a:extLst>
              <a:ext uri="{FF2B5EF4-FFF2-40B4-BE49-F238E27FC236}">
                <a16:creationId xmlns:a16="http://schemas.microsoft.com/office/drawing/2014/main" id="{6BDACCF2-E194-425C-8503-997F92F24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4928" y="3284984"/>
            <a:ext cx="5211628" cy="267457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3EADAB0-EF5D-4100-AE62-52C36E8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000" y="479880"/>
            <a:ext cx="7410000" cy="432000"/>
          </a:xfrm>
        </p:spPr>
        <p:txBody>
          <a:bodyPr/>
          <a:lstStyle/>
          <a:p>
            <a:pPr>
              <a:spcBef>
                <a:spcPct val="20000"/>
              </a:spcBef>
            </a:pPr>
            <a:r>
              <a:rPr lang="de-CH" sz="1600" dirty="0">
                <a:latin typeface="Arial"/>
                <a:ea typeface="MS PGothic"/>
                <a:cs typeface="Arial"/>
              </a:rPr>
              <a:t>«Mille feuilles»: Neuerungen in der Auflage 2021/22 </a:t>
            </a:r>
            <a:endParaRPr lang="en-US" sz="1600" dirty="0">
              <a:latin typeface="Arial"/>
              <a:ea typeface="MS PGothic"/>
              <a:cs typeface="Arial"/>
            </a:endParaRPr>
          </a:p>
          <a:p>
            <a:endParaRPr lang="de-DE" sz="16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E2C8C0-47BA-47D2-A626-DB974A892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000" y="974379"/>
            <a:ext cx="8691538" cy="5406949"/>
          </a:xfrm>
        </p:spPr>
        <p:txBody>
          <a:bodyPr/>
          <a:lstStyle/>
          <a:p>
            <a:pPr marL="0" indent="0">
              <a:buNone/>
            </a:pPr>
            <a:r>
              <a:rPr lang="de-DE" sz="2800" b="1" dirty="0">
                <a:latin typeface="Arial"/>
                <a:ea typeface="MS PGothic"/>
                <a:cs typeface="Arial"/>
              </a:rPr>
              <a:t>Neuerungen in «Mille feuilles 3», Auflage 2021/22</a:t>
            </a:r>
            <a:endParaRPr lang="de-DE" sz="2800" b="1" dirty="0"/>
          </a:p>
          <a:p>
            <a:pPr marL="0" indent="0">
              <a:buNone/>
            </a:pPr>
            <a:br>
              <a:rPr lang="de-DE" dirty="0">
                <a:latin typeface="Arial"/>
                <a:ea typeface="MS PGothic"/>
                <a:cs typeface="Arial"/>
              </a:rPr>
            </a:br>
            <a:r>
              <a:rPr lang="de-DE" dirty="0">
                <a:latin typeface="Arial"/>
                <a:ea typeface="MS PGothic"/>
                <a:cs typeface="Arial"/>
              </a:rPr>
              <a:t>«Mille feuilles 3» erschien 2011 zum ersten Mal. </a:t>
            </a:r>
            <a:br>
              <a:rPr lang="de-DE" dirty="0">
                <a:latin typeface="Arial"/>
                <a:ea typeface="MS PGothic"/>
                <a:cs typeface="Arial"/>
              </a:rPr>
            </a:br>
            <a:r>
              <a:rPr lang="de-DE" dirty="0">
                <a:latin typeface="Arial"/>
                <a:ea typeface="MS PGothic"/>
                <a:cs typeface="Arial"/>
              </a:rPr>
              <a:t>Die Weiterentwicklung enthält verschiedene Änderungen:</a:t>
            </a:r>
            <a:endParaRPr lang="de-DE" dirty="0"/>
          </a:p>
          <a:p>
            <a:pPr marL="342900" indent="-342900">
              <a:buChar char="§"/>
            </a:pPr>
            <a:endParaRPr lang="de-DE" dirty="0">
              <a:latin typeface="Arial"/>
              <a:ea typeface="MS PGothic"/>
              <a:cs typeface="Arial"/>
            </a:endParaRPr>
          </a:p>
          <a:p>
            <a:pPr marL="0" indent="0">
              <a:buNone/>
            </a:pPr>
            <a:endParaRPr lang="de-DE" dirty="0">
              <a:latin typeface="Arial"/>
              <a:ea typeface="MS PGothic"/>
              <a:cs typeface="Arial"/>
            </a:endParaRPr>
          </a:p>
          <a:p>
            <a:pPr marL="342900" indent="-342900">
              <a:buChar char="§"/>
            </a:pPr>
            <a:endParaRPr lang="de-DE" dirty="0">
              <a:latin typeface="Arial"/>
              <a:ea typeface="MS PGothic"/>
              <a:cs typeface="Arial"/>
            </a:endParaRPr>
          </a:p>
          <a:p>
            <a:pPr marL="342900" indent="-342900">
              <a:buChar char="§"/>
            </a:pPr>
            <a:endParaRPr lang="de-DE" dirty="0">
              <a:latin typeface="Arial"/>
              <a:ea typeface="MS PGothic"/>
              <a:cs typeface="Arial"/>
            </a:endParaRPr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82877B0A-920B-4CC0-BFCE-336AEE4F75F9}"/>
              </a:ext>
            </a:extLst>
          </p:cNvPr>
          <p:cNvSpPr txBox="1">
            <a:spLocks/>
          </p:cNvSpPr>
          <p:nvPr/>
        </p:nvSpPr>
        <p:spPr bwMode="auto">
          <a:xfrm>
            <a:off x="655313" y="2807754"/>
            <a:ext cx="4464496" cy="3258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</a:bodyPr>
          <a:lstStyle>
            <a:lvl1pPr marL="266700" indent="-2667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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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6573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Frutiger LT 45 Light" panose="020B0403030504020204" pitchFamily="34" charset="0"/>
                <a:ea typeface="MS PGothic" pitchFamily="34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n"/>
            </a:pPr>
            <a:r>
              <a:rPr lang="de-DE" dirty="0">
                <a:latin typeface="Arial"/>
                <a:ea typeface="MS PGothic"/>
                <a:cs typeface="Arial"/>
              </a:rPr>
              <a:t>Reduzierter Inhalt mit </a:t>
            </a:r>
            <a:br>
              <a:rPr lang="de-DE" dirty="0">
                <a:latin typeface="Arial"/>
                <a:ea typeface="MS PGothic"/>
                <a:cs typeface="Arial"/>
              </a:rPr>
            </a:br>
            <a:r>
              <a:rPr lang="de-DE" dirty="0">
                <a:latin typeface="Arial"/>
                <a:ea typeface="MS PGothic"/>
                <a:cs typeface="Arial"/>
              </a:rPr>
              <a:t>starkem Bezug zur </a:t>
            </a:r>
            <a:br>
              <a:rPr lang="de-DE" dirty="0">
                <a:latin typeface="Arial"/>
                <a:ea typeface="MS PGothic"/>
                <a:cs typeface="Arial"/>
              </a:rPr>
            </a:br>
            <a:r>
              <a:rPr lang="de-DE" dirty="0">
                <a:latin typeface="Arial"/>
                <a:ea typeface="MS PGothic"/>
                <a:cs typeface="Arial"/>
              </a:rPr>
              <a:t>Lebenswelt der </a:t>
            </a:r>
            <a:br>
              <a:rPr lang="de-DE" dirty="0">
                <a:latin typeface="Arial"/>
                <a:ea typeface="MS PGothic"/>
                <a:cs typeface="Arial"/>
              </a:rPr>
            </a:br>
            <a:r>
              <a:rPr lang="de-DE" dirty="0">
                <a:latin typeface="Arial"/>
                <a:ea typeface="MS PGothic"/>
                <a:cs typeface="Arial"/>
              </a:rPr>
              <a:t>Schülerinnen und Schüler</a:t>
            </a:r>
          </a:p>
          <a:p>
            <a:pPr>
              <a:buFont typeface="Wingdings" panose="05000000000000000000" pitchFamily="2" charset="2"/>
              <a:buChar char="n"/>
            </a:pPr>
            <a:endParaRPr lang="de-DE" sz="1200" dirty="0"/>
          </a:p>
          <a:p>
            <a:pPr>
              <a:buFont typeface="Wingdings" panose="05000000000000000000" pitchFamily="2" charset="2"/>
              <a:buChar char="n"/>
            </a:pPr>
            <a:r>
              <a:rPr lang="de-DE" dirty="0">
                <a:latin typeface="Arial"/>
                <a:ea typeface="MS PGothic"/>
                <a:cs typeface="Arial"/>
              </a:rPr>
              <a:t>Mehr Sprechanlässe </a:t>
            </a:r>
            <a:br>
              <a:rPr lang="de-DE" dirty="0">
                <a:latin typeface="Arial"/>
                <a:ea typeface="MS PGothic"/>
                <a:cs typeface="Arial"/>
              </a:rPr>
            </a:br>
            <a:r>
              <a:rPr lang="de-DE" dirty="0">
                <a:latin typeface="Arial"/>
                <a:ea typeface="MS PGothic"/>
                <a:cs typeface="Arial"/>
              </a:rPr>
              <a:t>und Alltagswortschatz </a:t>
            </a:r>
            <a:endParaRPr lang="de-DE" i="1" dirty="0">
              <a:latin typeface="Arial"/>
              <a:ea typeface="MS PGothic"/>
              <a:cs typeface="Arial"/>
            </a:endParaRPr>
          </a:p>
          <a:p>
            <a:pPr>
              <a:buFont typeface="Wingdings" panose="05000000000000000000" pitchFamily="2" charset="2"/>
              <a:buChar char="n"/>
            </a:pPr>
            <a:endParaRPr lang="de-DE" sz="1200" i="1" dirty="0">
              <a:latin typeface="Arial"/>
              <a:ea typeface="MS PGothic"/>
              <a:cs typeface="Arial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de-DE" dirty="0">
                <a:latin typeface="Arial"/>
                <a:ea typeface="MS PGothic"/>
                <a:cs typeface="Arial"/>
              </a:rPr>
              <a:t>Klare Struktur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DE" dirty="0">
              <a:latin typeface="Arial"/>
              <a:ea typeface="MS PGothic"/>
              <a:cs typeface="Arial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de-DE" dirty="0">
              <a:latin typeface="Arial"/>
              <a:ea typeface="MS PGothic"/>
              <a:cs typeface="Arial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de-DE" dirty="0">
              <a:latin typeface="Arial"/>
              <a:ea typeface="MS PGothic"/>
              <a:cs typeface="Arial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de-DE" dirty="0"/>
          </a:p>
          <a:p>
            <a:endParaRPr lang="de-DE" dirty="0"/>
          </a:p>
          <a:p>
            <a:pPr marL="0" indent="0">
              <a:buFont typeface="Wingdings" panose="05000000000000000000" pitchFamily="2" charset="2"/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8827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367DC7-8E83-41E3-8DC0-DF0E7559F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CH" sz="1600" dirty="0">
                <a:latin typeface="Arial"/>
                <a:ea typeface="MS PGothic"/>
                <a:cs typeface="Arial"/>
              </a:rPr>
            </a:br>
            <a:br>
              <a:rPr lang="de-CH" sz="1600" dirty="0">
                <a:latin typeface="Arial"/>
                <a:ea typeface="MS PGothic"/>
                <a:cs typeface="Arial"/>
              </a:rPr>
            </a:br>
            <a:r>
              <a:rPr lang="de-CH" sz="1600" dirty="0">
                <a:latin typeface="Arial"/>
                <a:ea typeface="MS PGothic"/>
                <a:cs typeface="Arial"/>
              </a:rPr>
              <a:t>«Mille feuilles»: Neuerungen in der Auflage 2021/22 </a:t>
            </a:r>
            <a:endParaRPr lang="de-DE" sz="1600" b="0" dirty="0">
              <a:latin typeface="Arial"/>
              <a:ea typeface="MS PGothic"/>
              <a:cs typeface="Arial"/>
            </a:endParaRPr>
          </a:p>
          <a:p>
            <a:endParaRPr lang="de-DE" sz="1600" dirty="0">
              <a:latin typeface="Arial"/>
              <a:ea typeface="MS PGothic"/>
              <a:cs typeface="Arial"/>
            </a:endParaRPr>
          </a:p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AAAE9EE-7EE5-43F0-9648-D78D7E6FF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000" y="974379"/>
            <a:ext cx="4506024" cy="5190925"/>
          </a:xfrm>
        </p:spPr>
        <p:txBody>
          <a:bodyPr/>
          <a:lstStyle/>
          <a:p>
            <a:pPr>
              <a:buFont typeface="Wingdings" panose="05000000000000000000" pitchFamily="2" charset="2"/>
              <a:buChar char="n"/>
            </a:pPr>
            <a:r>
              <a:rPr lang="de-DE" dirty="0">
                <a:latin typeface="Arial"/>
                <a:ea typeface="MS PGothic"/>
                <a:cs typeface="Arial"/>
              </a:rPr>
              <a:t>Ein separater Teil des </a:t>
            </a:r>
            <a:br>
              <a:rPr lang="de-DE" dirty="0">
                <a:latin typeface="Arial"/>
                <a:ea typeface="MS PGothic"/>
                <a:cs typeface="Arial"/>
              </a:rPr>
            </a:br>
            <a:r>
              <a:rPr lang="de-DE" i="1" dirty="0">
                <a:latin typeface="Arial"/>
                <a:ea typeface="MS PGothic"/>
                <a:cs typeface="Arial"/>
              </a:rPr>
              <a:t>magazine </a:t>
            </a:r>
            <a:r>
              <a:rPr lang="de-DE" dirty="0">
                <a:latin typeface="Arial"/>
                <a:ea typeface="MS PGothic"/>
                <a:cs typeface="Arial"/>
              </a:rPr>
              <a:t>bietet Übungen </a:t>
            </a:r>
            <a:br>
              <a:rPr lang="de-DE" dirty="0">
                <a:latin typeface="Arial"/>
                <a:ea typeface="MS PGothic"/>
                <a:cs typeface="Arial"/>
              </a:rPr>
            </a:br>
            <a:r>
              <a:rPr lang="de-DE" dirty="0">
                <a:latin typeface="Arial"/>
                <a:ea typeface="MS PGothic"/>
                <a:cs typeface="Arial"/>
              </a:rPr>
              <a:t>zum Vertiefen und Automatisieren.</a:t>
            </a:r>
          </a:p>
          <a:p>
            <a:pPr marL="342900" indent="-342900">
              <a:buFont typeface="Wingdings,Sans-Serif" panose="05000000000000000000" pitchFamily="2" charset="2"/>
              <a:buChar char="§"/>
            </a:pPr>
            <a:endParaRPr lang="de-DE" dirty="0">
              <a:latin typeface="Arial"/>
              <a:ea typeface="MS PGothic"/>
              <a:cs typeface="Arial"/>
            </a:endParaRPr>
          </a:p>
          <a:p>
            <a:pPr marL="342900" indent="-342900">
              <a:buFont typeface="Wingdings,Sans-Serif" panose="05000000000000000000" pitchFamily="2" charset="2"/>
              <a:buChar char="§"/>
            </a:pPr>
            <a:endParaRPr lang="de-DE" dirty="0">
              <a:latin typeface="Arial"/>
              <a:ea typeface="MS PGothic"/>
              <a:cs typeface="Arial"/>
            </a:endParaRPr>
          </a:p>
          <a:p>
            <a:pPr marL="342900" indent="-342900">
              <a:buFont typeface="Wingdings,Sans-Serif" panose="05000000000000000000" pitchFamily="2" charset="2"/>
              <a:buChar char="§"/>
            </a:pPr>
            <a:endParaRPr lang="de-DE" dirty="0">
              <a:latin typeface="Arial"/>
              <a:ea typeface="MS PGothic"/>
              <a:cs typeface="Arial"/>
            </a:endParaRPr>
          </a:p>
          <a:p>
            <a:pPr marL="342900" indent="-342900">
              <a:buFont typeface="Wingdings,Sans-Serif" panose="05000000000000000000" pitchFamily="2" charset="2"/>
              <a:buChar char="§"/>
            </a:pPr>
            <a:endParaRPr lang="de-DE" dirty="0">
              <a:latin typeface="Arial"/>
              <a:ea typeface="MS PGothic"/>
              <a:cs typeface="Arial"/>
            </a:endParaRPr>
          </a:p>
          <a:p>
            <a:pPr marL="342900" indent="-342900">
              <a:buFont typeface="Wingdings,Sans-Serif" panose="05000000000000000000" pitchFamily="2" charset="2"/>
              <a:buChar char="§"/>
            </a:pPr>
            <a:endParaRPr lang="de-DE" dirty="0">
              <a:latin typeface="Arial"/>
              <a:ea typeface="MS PGothic"/>
              <a:cs typeface="Arial"/>
            </a:endParaRP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Grafik 4" descr="Ein Bild, das Text enthält.&#10;&#10;Beschreibung automatisch generiert.">
            <a:extLst>
              <a:ext uri="{FF2B5EF4-FFF2-40B4-BE49-F238E27FC236}">
                <a16:creationId xmlns:a16="http://schemas.microsoft.com/office/drawing/2014/main" id="{A358007E-3E93-494B-B84A-8D90E0DCE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592" y="2671929"/>
            <a:ext cx="2461355" cy="3493375"/>
          </a:xfrm>
          <a:prstGeom prst="rect">
            <a:avLst/>
          </a:prstGeom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70B0FEF-FF6C-4A03-AF1D-963805B60782}"/>
              </a:ext>
            </a:extLst>
          </p:cNvPr>
          <p:cNvSpPr txBox="1">
            <a:spLocks/>
          </p:cNvSpPr>
          <p:nvPr/>
        </p:nvSpPr>
        <p:spPr bwMode="auto">
          <a:xfrm>
            <a:off x="5157807" y="974379"/>
            <a:ext cx="4248472" cy="540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</a:bodyPr>
          <a:lstStyle>
            <a:lvl1pPr marL="266700" indent="-2667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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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6573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Frutiger LT 45 Light" panose="020B0403030504020204" pitchFamily="34" charset="0"/>
                <a:ea typeface="MS PGothic" pitchFamily="34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n"/>
            </a:pPr>
            <a:r>
              <a:rPr lang="de-DE" dirty="0">
                <a:latin typeface="Arial"/>
                <a:ea typeface="MS PGothic"/>
                <a:cs typeface="Arial"/>
              </a:rPr>
              <a:t>Es werden Aufgaben für Klassen mit mehr als einem </a:t>
            </a:r>
            <a:br>
              <a:rPr lang="de-DE" dirty="0">
                <a:latin typeface="Arial"/>
                <a:ea typeface="MS PGothic"/>
                <a:cs typeface="Arial"/>
              </a:rPr>
            </a:br>
            <a:r>
              <a:rPr lang="de-DE" dirty="0">
                <a:latin typeface="Arial"/>
                <a:ea typeface="MS PGothic"/>
                <a:cs typeface="Arial"/>
              </a:rPr>
              <a:t>Jahrgang bzw. für starke </a:t>
            </a:r>
            <a:br>
              <a:rPr lang="de-DE" dirty="0">
                <a:latin typeface="Arial"/>
                <a:ea typeface="MS PGothic"/>
                <a:cs typeface="Arial"/>
              </a:rPr>
            </a:br>
            <a:r>
              <a:rPr lang="de-DE" dirty="0">
                <a:latin typeface="Arial"/>
                <a:ea typeface="MS PGothic"/>
                <a:cs typeface="Arial"/>
              </a:rPr>
              <a:t>Lernende angeboten.</a:t>
            </a:r>
          </a:p>
          <a:p>
            <a:pPr marL="342900" indent="-342900">
              <a:buFont typeface="Wingdings,Sans-Serif" panose="05000000000000000000" pitchFamily="2" charset="2"/>
              <a:buChar char="§"/>
            </a:pPr>
            <a:endParaRPr lang="de-DE" dirty="0">
              <a:latin typeface="Arial"/>
              <a:ea typeface="MS PGothic"/>
              <a:cs typeface="Arial"/>
            </a:endParaRPr>
          </a:p>
          <a:p>
            <a:pPr marL="342900" indent="-342900">
              <a:buFont typeface="Wingdings,Sans-Serif" panose="05000000000000000000" pitchFamily="2" charset="2"/>
              <a:buChar char="§"/>
            </a:pPr>
            <a:endParaRPr lang="de-DE" dirty="0">
              <a:latin typeface="Arial"/>
              <a:ea typeface="MS PGothic"/>
              <a:cs typeface="Arial"/>
            </a:endParaRPr>
          </a:p>
          <a:p>
            <a:pPr marL="342900" indent="-342900">
              <a:buFont typeface="Wingdings,Sans-Serif" panose="05000000000000000000" pitchFamily="2" charset="2"/>
              <a:buChar char="§"/>
            </a:pPr>
            <a:endParaRPr lang="de-DE" dirty="0">
              <a:latin typeface="Arial"/>
              <a:ea typeface="MS PGothic"/>
              <a:cs typeface="Arial"/>
            </a:endParaRPr>
          </a:p>
          <a:p>
            <a:pPr marL="342900" indent="-342900">
              <a:buFont typeface="Wingdings,Sans-Serif" panose="05000000000000000000" pitchFamily="2" charset="2"/>
              <a:buChar char="§"/>
            </a:pPr>
            <a:endParaRPr lang="de-DE" dirty="0">
              <a:latin typeface="Arial"/>
              <a:ea typeface="MS PGothic"/>
              <a:cs typeface="Arial"/>
            </a:endParaRPr>
          </a:p>
          <a:p>
            <a:pPr marL="342900" indent="-342900">
              <a:buFont typeface="Wingdings,Sans-Serif" panose="05000000000000000000" pitchFamily="2" charset="2"/>
              <a:buChar char="§"/>
            </a:pPr>
            <a:endParaRPr lang="de-DE" dirty="0">
              <a:latin typeface="Arial"/>
              <a:ea typeface="MS PGothic"/>
              <a:cs typeface="Arial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de-DE" dirty="0"/>
          </a:p>
        </p:txBody>
      </p:sp>
      <p:pic>
        <p:nvPicPr>
          <p:cNvPr id="10" name="Grafik 6" descr="Ein Bild, das Text enthält.&#10;&#10;Beschreibung automatisch generiert.">
            <a:extLst>
              <a:ext uri="{FF2B5EF4-FFF2-40B4-BE49-F238E27FC236}">
                <a16:creationId xmlns:a16="http://schemas.microsoft.com/office/drawing/2014/main" id="{4690D8A4-CA89-45B6-B5FA-ED22D284B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056" y="2839938"/>
            <a:ext cx="3361943" cy="1459805"/>
          </a:xfrm>
          <a:prstGeom prst="rect">
            <a:avLst/>
          </a:prstGeom>
        </p:spPr>
      </p:pic>
      <p:pic>
        <p:nvPicPr>
          <p:cNvPr id="11" name="Grafik 5" descr="Ein Bild, das Text enthält.&#10;&#10;Beschreibung automatisch generiert.">
            <a:extLst>
              <a:ext uri="{FF2B5EF4-FFF2-40B4-BE49-F238E27FC236}">
                <a16:creationId xmlns:a16="http://schemas.microsoft.com/office/drawing/2014/main" id="{427E48F1-4CD2-428C-B6EA-62F78E66FA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6" r="173" b="555"/>
          <a:stretch/>
        </p:blipFill>
        <p:spPr>
          <a:xfrm>
            <a:off x="4900018" y="4464053"/>
            <a:ext cx="4476017" cy="141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056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1600" kern="0" dirty="0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Materialien «Mille feuilles»</a:t>
            </a:r>
            <a:endParaRPr lang="de-CH" sz="1600" dirty="0">
              <a:solidFill>
                <a:srgbClr val="0807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sz="2800" b="1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Französisch lernen mit «Mille feuilles»</a:t>
            </a:r>
          </a:p>
          <a:p>
            <a:pPr marL="0" indent="0">
              <a:buNone/>
            </a:pPr>
            <a:r>
              <a:rPr lang="de-CH" sz="2000" b="1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Materialien pro </a:t>
            </a:r>
            <a:br>
              <a:rPr lang="de-CH" sz="2000" b="1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</a:br>
            <a:r>
              <a:rPr lang="de-CH" sz="2000" b="1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Schuljahr: </a:t>
            </a: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dirty="0"/>
          </a:p>
          <a:p>
            <a:pPr marL="0" indent="0">
              <a:buNone/>
            </a:pPr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CH" dirty="0"/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7E0D406-DBAD-4BFA-B5BA-093522F73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0791" y="1556792"/>
            <a:ext cx="4896545" cy="489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369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1600" kern="0" dirty="0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Materialien «Mille feuilles»</a:t>
            </a:r>
            <a:endParaRPr lang="de-CH" sz="1600" dirty="0">
              <a:solidFill>
                <a:srgbClr val="0807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2880" y="1838042"/>
            <a:ext cx="4824536" cy="4001888"/>
          </a:xfrm>
        </p:spPr>
        <p:txBody>
          <a:bodyPr/>
          <a:lstStyle/>
          <a:p>
            <a:pPr marL="0" indent="0">
              <a:buNone/>
            </a:pPr>
            <a:r>
              <a:rPr lang="de-CH" sz="2000" b="1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Ein </a:t>
            </a:r>
            <a:r>
              <a:rPr lang="de-CH" sz="2000" b="1" i="1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magazine</a:t>
            </a:r>
            <a:r>
              <a:rPr lang="de-CH" sz="2000" b="1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 – ein Lernarrangement</a:t>
            </a:r>
          </a:p>
          <a:p>
            <a:pPr marL="0" indent="0">
              <a:buNone/>
            </a:pPr>
            <a:endParaRPr lang="de-CH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buNone/>
            </a:pPr>
            <a:r>
              <a:rPr lang="de-CH" sz="2000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Einwegmaterial</a:t>
            </a:r>
          </a:p>
          <a:p>
            <a:pPr>
              <a:lnSpc>
                <a:spcPct val="90000"/>
              </a:lnSpc>
            </a:pPr>
            <a:r>
              <a:rPr lang="de-DE" sz="2000" dirty="0">
                <a:solidFill>
                  <a:srgbClr val="080700"/>
                </a:solidFill>
              </a:rPr>
              <a:t>Das gesamte Lernmaterial </a:t>
            </a:r>
            <a:br>
              <a:rPr lang="de-DE" sz="2000" dirty="0">
                <a:solidFill>
                  <a:srgbClr val="080700"/>
                </a:solidFill>
              </a:rPr>
            </a:br>
            <a:r>
              <a:rPr lang="de-DE" sz="2000" dirty="0">
                <a:solidFill>
                  <a:srgbClr val="080700"/>
                </a:solidFill>
              </a:rPr>
              <a:t>jederzeit zur Verfügung haben</a:t>
            </a:r>
          </a:p>
          <a:p>
            <a:pPr>
              <a:lnSpc>
                <a:spcPct val="90000"/>
              </a:lnSpc>
            </a:pPr>
            <a:r>
              <a:rPr lang="de-DE" sz="2000" dirty="0">
                <a:solidFill>
                  <a:srgbClr val="080700"/>
                </a:solidFill>
              </a:rPr>
              <a:t>Notizen machen</a:t>
            </a:r>
          </a:p>
          <a:p>
            <a:pPr>
              <a:lnSpc>
                <a:spcPct val="90000"/>
              </a:lnSpc>
            </a:pPr>
            <a:r>
              <a:rPr lang="de-DE" sz="2000" dirty="0">
                <a:solidFill>
                  <a:srgbClr val="080700"/>
                </a:solidFill>
              </a:rPr>
              <a:t>Wichtiges markieren</a:t>
            </a:r>
          </a:p>
          <a:p>
            <a:pPr>
              <a:lnSpc>
                <a:spcPct val="90000"/>
              </a:lnSpc>
            </a:pPr>
            <a:r>
              <a:rPr lang="de-DE" sz="2000" dirty="0">
                <a:solidFill>
                  <a:srgbClr val="080700"/>
                </a:solidFill>
              </a:rPr>
              <a:t>Lernaufgaben lösen</a:t>
            </a:r>
          </a:p>
          <a:p>
            <a:pPr marL="0" indent="0">
              <a:buNone/>
            </a:pPr>
            <a:r>
              <a:rPr lang="de-DE" sz="2000" dirty="0">
                <a:solidFill>
                  <a:srgbClr val="080700"/>
                </a:solidFill>
              </a:rPr>
              <a:t>und ...</a:t>
            </a:r>
          </a:p>
          <a:p>
            <a:r>
              <a:rPr lang="de-DE" sz="2000" dirty="0">
                <a:solidFill>
                  <a:srgbClr val="080700"/>
                </a:solidFill>
              </a:rPr>
              <a:t>farbig und attraktiv</a:t>
            </a:r>
          </a:p>
          <a:p>
            <a:r>
              <a:rPr lang="de-DE" sz="2000" dirty="0">
                <a:solidFill>
                  <a:srgbClr val="080700"/>
                </a:solidFill>
              </a:rPr>
              <a:t>leicht zu tragen</a:t>
            </a:r>
          </a:p>
          <a:p>
            <a:pPr>
              <a:lnSpc>
                <a:spcPct val="90000"/>
              </a:lnSpc>
            </a:pPr>
            <a:endParaRPr lang="de-CH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lnSpc>
                <a:spcPct val="90000"/>
              </a:lnSpc>
              <a:buNone/>
            </a:pPr>
            <a:br>
              <a:rPr lang="de-CH" sz="2000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</a:br>
            <a:endParaRPr lang="de-CH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dirty="0"/>
          </a:p>
          <a:p>
            <a:pPr marL="0" indent="0">
              <a:buNone/>
            </a:pPr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CH" dirty="0"/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62523" y="1067932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CH" sz="2800" b="1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Französisch lernen mit «Mille feuilles»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006EDEF-326B-834D-8FFE-71A3BF0CF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35" y="1916832"/>
            <a:ext cx="2932321" cy="404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893454"/>
      </p:ext>
    </p:extLst>
  </p:cSld>
  <p:clrMapOvr>
    <a:masterClrMapping/>
  </p:clrMapOvr>
</p:sld>
</file>

<file path=ppt/theme/theme1.xml><?xml version="1.0" encoding="utf-8"?>
<a:theme xmlns:a="http://schemas.openxmlformats.org/drawingml/2006/main" name="Schulverlag">
  <a:themeElements>
    <a:clrScheme name="Schulverlag plus">
      <a:dk1>
        <a:srgbClr val="161616"/>
      </a:dk1>
      <a:lt1>
        <a:srgbClr val="FFFFFF"/>
      </a:lt1>
      <a:dk2>
        <a:srgbClr val="C9C9C9"/>
      </a:dk2>
      <a:lt2>
        <a:srgbClr val="ADC5E1"/>
      </a:lt2>
      <a:accent1>
        <a:srgbClr val="3C6AA3"/>
      </a:accent1>
      <a:accent2>
        <a:srgbClr val="53839F"/>
      </a:accent2>
      <a:accent3>
        <a:srgbClr val="7B935F"/>
      </a:accent3>
      <a:accent4>
        <a:srgbClr val="C0C762"/>
      </a:accent4>
      <a:accent5>
        <a:srgbClr val="FBEF29"/>
      </a:accent5>
      <a:accent6>
        <a:srgbClr val="B4B392"/>
      </a:accent6>
      <a:hlink>
        <a:srgbClr val="3C6AA3"/>
      </a:hlink>
      <a:folHlink>
        <a:srgbClr val="00206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5AE29130A91164EBAEBBE2AB1E00588" ma:contentTypeVersion="9" ma:contentTypeDescription="Ein neues Dokument erstellen." ma:contentTypeScope="" ma:versionID="e41737891204697eb3b49baf5ed28844">
  <xsd:schema xmlns:xsd="http://www.w3.org/2001/XMLSchema" xmlns:xs="http://www.w3.org/2001/XMLSchema" xmlns:p="http://schemas.microsoft.com/office/2006/metadata/properties" xmlns:ns2="002acded-f67d-4a6d-98b2-d07ce1e84517" xmlns:ns3="bfab6c44-9298-4ec1-8318-2232d051bf80" targetNamespace="http://schemas.microsoft.com/office/2006/metadata/properties" ma:root="true" ma:fieldsID="6354767f130df66564da65884060af0e" ns2:_="" ns3:_="">
    <xsd:import namespace="002acded-f67d-4a6d-98b2-d07ce1e84517"/>
    <xsd:import namespace="bfab6c44-9298-4ec1-8318-2232d051bf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2acded-f67d-4a6d-98b2-d07ce1e845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ab6c44-9298-4ec1-8318-2232d051bf8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ECC8544-F32D-421A-A6B3-B94DD26DA10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BC50412-2396-445E-A321-39538C74769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476D985-183C-4351-BEB7-532F31FBC5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2acded-f67d-4a6d-98b2-d07ce1e84517"/>
    <ds:schemaRef ds:uri="bfab6c44-9298-4ec1-8318-2232d051bf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Beschriftungsblatt A4 quer-Detail</Template>
  <TotalTime>0</TotalTime>
  <Words>1547</Words>
  <Application>Microsoft Office PowerPoint</Application>
  <PresentationFormat>A4-Papier (210 x 297 mm)</PresentationFormat>
  <Paragraphs>561</Paragraphs>
  <Slides>34</Slides>
  <Notes>19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40" baseType="lpstr">
      <vt:lpstr>Arial</vt:lpstr>
      <vt:lpstr>Calibri</vt:lpstr>
      <vt:lpstr>Frutiger LT 45 Light</vt:lpstr>
      <vt:lpstr>Wingdings</vt:lpstr>
      <vt:lpstr>Wingdings,Sans-Serif</vt:lpstr>
      <vt:lpstr>Schulverlag</vt:lpstr>
      <vt:lpstr>PowerPoint-Präsentation</vt:lpstr>
      <vt:lpstr>PowerPoint-Präsentation</vt:lpstr>
      <vt:lpstr>Fremdspracherwerb</vt:lpstr>
      <vt:lpstr>Fremdspracherwerb</vt:lpstr>
      <vt:lpstr>Fremdspracherwerb</vt:lpstr>
      <vt:lpstr>«Mille feuilles»: Neuerungen in der Auflage 2021/22  </vt:lpstr>
      <vt:lpstr>  «Mille feuilles»: Neuerungen in der Auflage 2021/22   </vt:lpstr>
      <vt:lpstr>Materialien «Mille feuilles»</vt:lpstr>
      <vt:lpstr>Materialien «Mille feuilles»</vt:lpstr>
      <vt:lpstr>Materialien «Mille feuilles»</vt:lpstr>
      <vt:lpstr>Materialien «Mille feuilles»</vt:lpstr>
      <vt:lpstr>Materialien «Mille feuilles»</vt:lpstr>
      <vt:lpstr>Materialien «Mille feuilles»</vt:lpstr>
      <vt:lpstr>Materialien «Mille feuilles»</vt:lpstr>
      <vt:lpstr>Materialien «Mille feuilles»</vt:lpstr>
      <vt:lpstr>Materialien «Mille feuilles»</vt:lpstr>
      <vt:lpstr>Materialien «Mille feuilles»</vt:lpstr>
      <vt:lpstr>Materialien «Mille feuilles»</vt:lpstr>
      <vt:lpstr>Grundlage «Mille feuilles»</vt:lpstr>
      <vt:lpstr>Grundlage «Mille feuilles»</vt:lpstr>
      <vt:lpstr>6 Kompetenzbereiche gemäss Lehrplan 21</vt:lpstr>
      <vt:lpstr>6 Kompetenzbereiche gemäss Lehrplan 21</vt:lpstr>
      <vt:lpstr>6 Kompetenzbereiche gemäss Lehrplan 21</vt:lpstr>
      <vt:lpstr>Aufbau eines parcours</vt:lpstr>
      <vt:lpstr>Aufbau eines parcours </vt:lpstr>
      <vt:lpstr>Aufbau eines parcours </vt:lpstr>
      <vt:lpstr>Aufbau eines parcours</vt:lpstr>
      <vt:lpstr>Aufbau eines parcours</vt:lpstr>
      <vt:lpstr>Aufbau eines parcours</vt:lpstr>
      <vt:lpstr>Aufbau eines parcours</vt:lpstr>
      <vt:lpstr>PowerPoint-Präsentation</vt:lpstr>
      <vt:lpstr>Als Eltern das Französischlernen unterstützen</vt:lpstr>
      <vt:lpstr>Ausblick</vt:lpstr>
      <vt:lpstr>PowerPoint-Präsentation</vt:lpstr>
    </vt:vector>
  </TitlesOfParts>
  <Company>Schulverlag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Harnisch Michelle</dc:creator>
  <cp:lastModifiedBy>Harnisch Michelle</cp:lastModifiedBy>
  <cp:revision>685</cp:revision>
  <cp:lastPrinted>2014-09-01T14:03:32Z</cp:lastPrinted>
  <dcterms:created xsi:type="dcterms:W3CDTF">2017-08-04T07:32:43Z</dcterms:created>
  <dcterms:modified xsi:type="dcterms:W3CDTF">2021-08-25T07:14:43Z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0x01010035AE29130A91164EBAEBBE2AB1E00588</vt:lpwstr>
  </property>
</Properties>
</file>